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6858000" cy="9144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53" d="100"/>
          <a:sy n="53" d="100"/>
        </p:scale>
        <p:origin x="-1938" y="-10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5053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053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5053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1E06662-E0B5-4EB9-90FB-4275DD87A5B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100" name="Rectangle 4"/>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8055BA4-1D2F-4A3C-9030-9B6EA11DEDF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85EE9-7DEE-459E-8E5B-69E5FD41F334}" type="slidenum">
              <a:rPr lang="en-US"/>
              <a:pPr/>
              <a:t>1</a:t>
            </a:fld>
            <a:endParaRPr lang="en-US"/>
          </a:p>
        </p:txBody>
      </p:sp>
      <p:sp>
        <p:nvSpPr>
          <p:cNvPr id="73731"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3730"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04A1FE-A780-4D1B-98BC-044BC3D9B826}" type="slidenum">
              <a:rPr lang="en-US"/>
              <a:pPr/>
              <a:t>2</a:t>
            </a:fld>
            <a:endParaRPr lang="en-US"/>
          </a:p>
        </p:txBody>
      </p:sp>
      <p:sp>
        <p:nvSpPr>
          <p:cNvPr id="74755"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4754"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3AF9C4-13C7-46C8-9ABC-6C133EA578A3}" type="slidenum">
              <a:rPr lang="en-US"/>
              <a:pPr/>
              <a:t>3</a:t>
            </a:fld>
            <a:endParaRPr lang="en-US"/>
          </a:p>
        </p:txBody>
      </p:sp>
      <p:sp>
        <p:nvSpPr>
          <p:cNvPr id="75779"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5778"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26F05C-6359-4A03-B7B3-A041016D7D39}" type="slidenum">
              <a:rPr lang="en-US"/>
              <a:pPr/>
              <a:t>4</a:t>
            </a:fld>
            <a:endParaRPr lang="en-US"/>
          </a:p>
        </p:txBody>
      </p:sp>
      <p:sp>
        <p:nvSpPr>
          <p:cNvPr id="76803"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6802"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A2A002-AB90-4A88-BFDB-A3789431D24A}" type="slidenum">
              <a:rPr lang="en-US"/>
              <a:pPr/>
              <a:t>5</a:t>
            </a:fld>
            <a:endParaRPr lang="en-US"/>
          </a:p>
        </p:txBody>
      </p:sp>
      <p:sp>
        <p:nvSpPr>
          <p:cNvPr id="77827"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7826"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5AABEA-4E83-4C84-B54E-A1565D28C22D}" type="slidenum">
              <a:rPr lang="en-US"/>
              <a:pPr/>
              <a:t>6</a:t>
            </a:fld>
            <a:endParaRPr lang="en-US"/>
          </a:p>
        </p:txBody>
      </p:sp>
      <p:sp>
        <p:nvSpPr>
          <p:cNvPr id="78851"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8850"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BC6634-60F0-4F53-9E0C-0420899D5910}" type="slidenum">
              <a:rPr lang="en-US"/>
              <a:pPr/>
              <a:t>7</a:t>
            </a:fld>
            <a:endParaRPr lang="en-US"/>
          </a:p>
        </p:txBody>
      </p:sp>
      <p:sp>
        <p:nvSpPr>
          <p:cNvPr id="79875"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79874"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482D4-23C3-45B8-B41E-855777AFD977}" type="slidenum">
              <a:rPr lang="en-US"/>
              <a:pPr/>
              <a:t>8</a:t>
            </a:fld>
            <a:endParaRPr lang="en-US"/>
          </a:p>
        </p:txBody>
      </p:sp>
      <p:sp>
        <p:nvSpPr>
          <p:cNvPr id="80899"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80898"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E94404-C4A8-41DD-862A-D838294BC05B}" type="slidenum">
              <a:rPr lang="en-US"/>
              <a:pPr/>
              <a:t>9</a:t>
            </a:fld>
            <a:endParaRPr lang="en-US"/>
          </a:p>
        </p:txBody>
      </p:sp>
      <p:sp>
        <p:nvSpPr>
          <p:cNvPr id="81923"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81922"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DCA16A-DA7C-467F-A4CD-893BF9856E1A}" type="slidenum">
              <a:rPr lang="en-US"/>
              <a:pPr/>
              <a:t>10</a:t>
            </a:fld>
            <a:endParaRPr lang="en-US"/>
          </a:p>
        </p:txBody>
      </p:sp>
      <p:sp>
        <p:nvSpPr>
          <p:cNvPr id="82947"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82946"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5EF3B4-71E6-42A3-88F6-13A6D9C78F7E}" type="slidenum">
              <a:rPr lang="en-US"/>
              <a:pPr/>
              <a:t>11</a:t>
            </a:fld>
            <a:endParaRPr lang="en-US"/>
          </a:p>
        </p:txBody>
      </p:sp>
      <p:sp>
        <p:nvSpPr>
          <p:cNvPr id="83971"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83970"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A90C7-CB47-403E-B875-03721DC5BEAB}" type="slidenum">
              <a:rPr lang="en-US"/>
              <a:pPr/>
              <a:t>12</a:t>
            </a:fld>
            <a:endParaRPr lang="en-US"/>
          </a:p>
        </p:txBody>
      </p:sp>
      <p:sp>
        <p:nvSpPr>
          <p:cNvPr id="84995" name="Rectangle 3"/>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84994" name="Rectangle 2"/>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A75EF9-B05F-410F-AE49-8A7DF4CDC066}" type="slidenum">
              <a:rPr lang="en-US"/>
              <a:pPr/>
              <a:t>13</a:t>
            </a:fld>
            <a:endParaRPr lang="en-US"/>
          </a:p>
        </p:txBody>
      </p:sp>
      <p:sp>
        <p:nvSpPr>
          <p:cNvPr id="29698"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296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47873F-E0CF-45BF-BD5F-108FEDEED98B}" type="slidenum">
              <a:rPr lang="en-US"/>
              <a:pPr/>
              <a:t>14</a:t>
            </a:fld>
            <a:endParaRPr lang="en-US"/>
          </a:p>
        </p:txBody>
      </p:sp>
      <p:sp>
        <p:nvSpPr>
          <p:cNvPr id="31746"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317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DEE31E-C93E-429C-9B28-10A1F37E7D5D}" type="slidenum">
              <a:rPr lang="en-US"/>
              <a:pPr/>
              <a:t>15</a:t>
            </a:fld>
            <a:endParaRPr lang="en-US"/>
          </a:p>
        </p:txBody>
      </p:sp>
      <p:sp>
        <p:nvSpPr>
          <p:cNvPr id="33794"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3379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0A004B-2AB6-4F1C-985E-C0AA08AD947E}" type="slidenum">
              <a:rPr lang="en-US"/>
              <a:pPr/>
              <a:t>16</a:t>
            </a:fld>
            <a:endParaRPr lang="en-US"/>
          </a:p>
        </p:txBody>
      </p:sp>
      <p:sp>
        <p:nvSpPr>
          <p:cNvPr id="35842"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3584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5199B8-28ED-4054-8BF8-4D9A6B88B78E}" type="slidenum">
              <a:rPr lang="en-US"/>
              <a:pPr/>
              <a:t>17</a:t>
            </a:fld>
            <a:endParaRPr lang="en-US"/>
          </a:p>
        </p:txBody>
      </p:sp>
      <p:sp>
        <p:nvSpPr>
          <p:cNvPr id="37890"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3789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1F350D-8984-4BA7-9447-5A22C43821AC}" type="slidenum">
              <a:rPr lang="en-US"/>
              <a:pPr/>
              <a:t>18</a:t>
            </a:fld>
            <a:endParaRPr lang="en-US"/>
          </a:p>
        </p:txBody>
      </p:sp>
      <p:sp>
        <p:nvSpPr>
          <p:cNvPr id="39938" name="Rectangle 2"/>
          <p:cNvSpPr>
            <a:spLocks noGrp="1" noRot="1" noChangeAspect="1" noChangeArrowheads="1" noTextEdit="1"/>
          </p:cNvSpPr>
          <p:nvPr>
            <p:ph type="sldImg"/>
          </p:nvPr>
        </p:nvSpPr>
        <p:spPr bwMode="auto">
          <a:xfrm>
            <a:off x="2143125" y="685800"/>
            <a:ext cx="2571750" cy="3429000"/>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D70D2C-126A-4D50-8356-4944919680D4}" type="slidenum">
              <a:rPr lang="en-US"/>
              <a:pPr/>
              <a:t>19</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DB421-7379-40A3-9E52-E911A1D260B2}" type="slidenum">
              <a:rPr lang="en-US"/>
              <a:pPr/>
              <a:t>20</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EC835A-1C16-4155-90AC-C3A85180496C}" type="slidenum">
              <a:rPr lang="en-US"/>
              <a:pPr/>
              <a:t>21</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851FAB-C816-403C-95DE-84142D9467A0}" type="slidenum">
              <a:rPr lang="en-US"/>
              <a:pPr/>
              <a:t>22</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6E233-A790-4CFC-982F-3C828603E521}" type="slidenum">
              <a:rPr lang="en-US"/>
              <a:pPr/>
              <a:t>23</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2329F4-4547-4E2E-A3E2-00B31C3828F7}" type="slidenum">
              <a:rPr lang="en-US"/>
              <a:pPr/>
              <a:t>24</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577D3-3E02-441E-BEE0-D65F2547A254}" type="slidenum">
              <a:rPr lang="en-US"/>
              <a:pPr/>
              <a:t>25</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038"/>
            <a:ext cx="5829300" cy="1960562"/>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C88C41-DBC3-4152-8D5B-818867D7D3E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3AC997-1EAE-463A-980B-5F9CEB9909C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338" y="5875338"/>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C50BE1-C069-4515-9F3C-F019358B6A9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C0E623-ACC4-4FEF-AA3D-A4C3209451A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713"/>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BB97AD-106E-41B6-B282-934FC21FEB8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9D22A0C-003A-42F5-B4BD-73787D0D933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9A47684-4059-4479-B3A2-82DD4911693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3538"/>
            <a:ext cx="2255838"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5A83A9F-23B6-4604-A446-FA6BA8A9445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613" y="6400800"/>
            <a:ext cx="4114800" cy="7556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022C1E5-4F23-42B8-9AEF-9467D23E5D1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F712CB-C247-4BF5-A6FB-D985535F8D8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86325" y="812800"/>
            <a:ext cx="1457325" cy="731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812800"/>
            <a:ext cx="4219575" cy="731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7249C00-6D93-4609-8F09-B7CEDC74B1F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66FBE04-7AEB-4D14-950F-15A0EA32066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cs typeface="Times New Roman" pitchFamily="18" charset="0"/>
        </a:defRPr>
      </a:lvl2pPr>
      <a:lvl3pPr algn="ctr" rtl="0" fontAlgn="base">
        <a:spcBef>
          <a:spcPct val="0"/>
        </a:spcBef>
        <a:spcAft>
          <a:spcPct val="0"/>
        </a:spcAft>
        <a:defRPr sz="4400">
          <a:solidFill>
            <a:schemeClr val="tx2"/>
          </a:solidFill>
          <a:latin typeface="Times New Roman" pitchFamily="18" charset="0"/>
          <a:cs typeface="Times New Roman" pitchFamily="18" charset="0"/>
        </a:defRPr>
      </a:lvl3pPr>
      <a:lvl4pPr algn="ctr" rtl="0" fontAlgn="base">
        <a:spcBef>
          <a:spcPct val="0"/>
        </a:spcBef>
        <a:spcAft>
          <a:spcPct val="0"/>
        </a:spcAft>
        <a:defRPr sz="4400">
          <a:solidFill>
            <a:schemeClr val="tx2"/>
          </a:solidFill>
          <a:latin typeface="Times New Roman" pitchFamily="18" charset="0"/>
          <a:cs typeface="Times New Roman" pitchFamily="18" charset="0"/>
        </a:defRPr>
      </a:lvl4pPr>
      <a:lvl5pPr algn="ctr" rtl="0" fontAlgn="base">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hyperlink" Target="http://www.saltwatertides.com/"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hyperlink" Target="http://www.obxanchorshold.com/New_Images/images/view_ofpool_jpg.jpg"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corollawildhorses.com/"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hyperlink" Target="http://www.travelguard.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www.obxmedicalhousecalls.com/" TargetMode="External"/><Relationship Id="rId13" Type="http://schemas.openxmlformats.org/officeDocument/2006/relationships/hyperlink" Target="http://www.kilmarlic.com/" TargetMode="External"/><Relationship Id="rId3" Type="http://schemas.openxmlformats.org/officeDocument/2006/relationships/notesSlide" Target="../notesSlides/notesSlide17.xml"/><Relationship Id="rId7" Type="http://schemas.openxmlformats.org/officeDocument/2006/relationships/hyperlink" Target="http://www.currituckchamber.org/" TargetMode="External"/><Relationship Id="rId12" Type="http://schemas.openxmlformats.org/officeDocument/2006/relationships/hyperlink" Target="http://www.thepointegolfclub.com/" TargetMode="External"/><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hyperlink" Target="http://www.visitnc.com/" TargetMode="External"/><Relationship Id="rId11" Type="http://schemas.openxmlformats.org/officeDocument/2006/relationships/hyperlink" Target="http://www.seascapegolf.com/" TargetMode="External"/><Relationship Id="rId5" Type="http://schemas.openxmlformats.org/officeDocument/2006/relationships/hyperlink" Target="http://www.outerbanks.org/" TargetMode="External"/><Relationship Id="rId15" Type="http://schemas.openxmlformats.org/officeDocument/2006/relationships/hyperlink" Target="http://www.ncfisheries.net/" TargetMode="External"/><Relationship Id="rId10" Type="http://schemas.openxmlformats.org/officeDocument/2006/relationships/hyperlink" Target="http://www.thecurrituckclub.com/" TargetMode="External"/><Relationship Id="rId4" Type="http://schemas.openxmlformats.org/officeDocument/2006/relationships/hyperlink" Target="http://www.outerbankschamber.com/" TargetMode="External"/><Relationship Id="rId9" Type="http://schemas.openxmlformats.org/officeDocument/2006/relationships/hyperlink" Target="http://www.theouterbankshospital.com/" TargetMode="External"/><Relationship Id="rId14" Type="http://schemas.openxmlformats.org/officeDocument/2006/relationships/hyperlink" Target="http://www.ncwildlife.org/"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hyperlink" Target="http://www.accessamerica.com/" TargetMode="External"/><Relationship Id="rId5" Type="http://schemas.openxmlformats.org/officeDocument/2006/relationships/hyperlink" Target="http://www.insuremytrip.com/products-1000-0-30002-15220.html" TargetMode="External"/><Relationship Id="rId4" Type="http://schemas.openxmlformats.org/officeDocument/2006/relationships/hyperlink" Target="http://www.google.com/intl/en_us/help/terms_maps.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hyperlink" Target="http://maps.google.com/maps?ie=UTF8&amp;q=beer&amp;hl=en&amp;f=l&amp;om=0&amp;pw=2&amp;near=Corolla,+NC+27927&amp;sampleq=2&amp;oi=geo_suggest&amp;sa=X&amp;ct=geo_qs&amp;cd=7&amp;ei=bhmiR-XoEpHEjgHQjNXWDA" TargetMode="External"/><Relationship Id="rId3" Type="http://schemas.openxmlformats.org/officeDocument/2006/relationships/image" Target="../media/image23.png"/><Relationship Id="rId21" Type="http://schemas.openxmlformats.org/officeDocument/2006/relationships/image" Target="../media/image41.png"/><Relationship Id="rId34" Type="http://schemas.openxmlformats.org/officeDocument/2006/relationships/hyperlink" Target="http://maps.google.com/maps?ie=UTF8&amp;q=grocery+stores&amp;hl=en&amp;f=l&amp;om=0&amp;pw=2&amp;near=Corolla,+NC+27927&amp;sampleq=2&amp;oi=geo_suggest&amp;sa=X&amp;ct=geo_qs&amp;cd=2&amp;ei=bhmiR-XoEpHEjgHQjNXWDA" TargetMode="External"/><Relationship Id="rId42" Type="http://schemas.openxmlformats.org/officeDocument/2006/relationships/hyperlink" Target="http://maps.google.com/maps?ie=UTF8&amp;q=twiddy&amp;hl=en&amp;f=l&amp;om=0&amp;pw=2&amp;near=Corolla,+NC+27927&amp;sampleq=2&amp;oi=geo_suggest&amp;sa=X&amp;ct=geo_qs&amp;cd=10&amp;ei=bhmiR-XoEpHEjgHQjNXWDA" TargetMode="External"/><Relationship Id="rId47" Type="http://schemas.openxmlformats.org/officeDocument/2006/relationships/image" Target="../media/image54.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hyperlink" Target="http://maps.google.com/maps?ie=UTF8&amp;q=norfolk+airport&amp;hl=en&amp;f=l&amp;om=0&amp;pw=2&amp;near=Corolla,+NC+27927&amp;sampleq=2&amp;oi=geo_suggest&amp;sa=X&amp;ct=geo_qs&amp;cd=1&amp;ei=bhmiR-XoEpHEjgHQjNXWDA" TargetMode="External"/><Relationship Id="rId38" Type="http://schemas.openxmlformats.org/officeDocument/2006/relationships/hyperlink" Target="http://maps.google.com/maps?ie=UTF8&amp;q=outer+banks&amp;hl=en&amp;f=l&amp;om=0&amp;pw=2&amp;near=Corolla,+NC+27927&amp;sampleq=2&amp;oi=geo_suggest&amp;sa=X&amp;ct=geo_qs&amp;cd=6&amp;ei=bhmiR-XoEpHEjgHQjNXWDA" TargetMode="External"/><Relationship Id="rId46" Type="http://schemas.openxmlformats.org/officeDocument/2006/relationships/image" Target="../media/image53.png"/><Relationship Id="rId2" Type="http://schemas.openxmlformats.org/officeDocument/2006/relationships/notesSlide" Target="../notesSlides/notesSlide22.xml"/><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41" Type="http://schemas.openxmlformats.org/officeDocument/2006/relationships/hyperlink" Target="http://maps.google.com/maps?ie=UTF8&amp;q=seafood&amp;hl=en&amp;f=l&amp;om=0&amp;pw=2&amp;near=Corolla,+NC+27927&amp;sampleq=2&amp;oi=geo_suggest&amp;sa=X&amp;ct=geo_qs&amp;cd=9&amp;ei=bhmiR-XoEpHEjgHQjNXWDA" TargetMode="Externa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1.png"/><Relationship Id="rId37" Type="http://schemas.openxmlformats.org/officeDocument/2006/relationships/hyperlink" Target="http://maps.google.com/maps?ie=UTF8&amp;q=harris+teeter&amp;hl=en&amp;f=l&amp;om=0&amp;pw=2&amp;near=Corolla,+NC+27927&amp;sampleq=2&amp;oi=geo_suggest&amp;sa=X&amp;ct=geo_qs&amp;cd=5&amp;ei=bhmiR-XoEpHEjgHQjNXWDA" TargetMode="External"/><Relationship Id="rId40" Type="http://schemas.openxmlformats.org/officeDocument/2006/relationships/hyperlink" Target="http://maps.google.com/maps?ie=UTF8&amp;q=inn+at+corolla+lighthouse&amp;hl=en&amp;f=l&amp;om=0&amp;pw=2&amp;near=Corolla,+NC+27927&amp;sampleq=2&amp;oi=geo_suggest&amp;sa=X&amp;ct=geo_qs&amp;cd=8&amp;ei=bhmiR-XoEpHEjgHQjNXWDA" TargetMode="External"/><Relationship Id="rId45" Type="http://schemas.openxmlformats.org/officeDocument/2006/relationships/hyperlink" Target="mailto:email:%20info@corollawildhorses.com" TargetMode="External"/><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hyperlink" Target="http://maps.google.com/maps?ie=UTF8&amp;q=currituck+beach+lighthouse&amp;hl=en&amp;f=l&amp;om=0&amp;pw=2&amp;near=Corolla,+NC+27927&amp;sampleq=2&amp;oi=geo_suggest&amp;sa=X&amp;ct=geo_qs&amp;cd=4&amp;ei=bhmiR-XoEpHEjgHQjNXWDA" TargetMode="External"/><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0.png"/><Relationship Id="rId44" Type="http://schemas.openxmlformats.org/officeDocument/2006/relationships/image" Target="../media/image52.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hyperlink" Target="http://maps.google.com/maps?output=setprefs&amp;near=Corolla,+NC+27927" TargetMode="External"/><Relationship Id="rId35" Type="http://schemas.openxmlformats.org/officeDocument/2006/relationships/hyperlink" Target="http://maps.google.com/maps?ie=UTF8&amp;q=golf&amp;hl=en&amp;f=l&amp;om=0&amp;pw=2&amp;near=Corolla,+NC+27927&amp;sampleq=2&amp;oi=geo_suggest&amp;sa=X&amp;ct=geo_qs&amp;cd=3&amp;ei=bhmiR-XoEpHEjgHQjNXWDA" TargetMode="External"/><Relationship Id="rId43" Type="http://schemas.openxmlformats.org/officeDocument/2006/relationships/hyperlink" Target="http://www.google.com/intl/en_us/help/terms_maps.html" TargetMode="External"/><Relationship Id="rId48" Type="http://schemas.openxmlformats.org/officeDocument/2006/relationships/image" Target="../media/image55.jpeg"/></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8.wmf"/><Relationship Id="rId4" Type="http://schemas.openxmlformats.org/officeDocument/2006/relationships/image" Target="../media/image57.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81000" y="457200"/>
            <a:ext cx="6172200" cy="8229600"/>
          </a:xfrm>
          <a:prstGeom prst="rect">
            <a:avLst/>
          </a:prstGeom>
          <a:solidFill>
            <a:srgbClr val="0000FF"/>
          </a:solidFill>
          <a:ln w="9525">
            <a:solidFill>
              <a:schemeClr val="tx1"/>
            </a:solidFill>
            <a:miter lim="800000"/>
            <a:headEnd/>
            <a:tailEnd/>
          </a:ln>
          <a:effectLst/>
        </p:spPr>
        <p:txBody>
          <a:bodyPr wrap="none" anchor="ctr"/>
          <a:lstStyle/>
          <a:p>
            <a:endParaRPr lang="en-US"/>
          </a:p>
        </p:txBody>
      </p:sp>
      <p:sp>
        <p:nvSpPr>
          <p:cNvPr id="3075" name="Rectangle 3"/>
          <p:cNvSpPr>
            <a:spLocks noChangeArrowheads="1"/>
          </p:cNvSpPr>
          <p:nvPr/>
        </p:nvSpPr>
        <p:spPr bwMode="auto">
          <a:xfrm>
            <a:off x="685800" y="685800"/>
            <a:ext cx="5715000" cy="4589463"/>
          </a:xfrm>
          <a:prstGeom prst="rect">
            <a:avLst/>
          </a:prstGeom>
          <a:noFill/>
          <a:ln w="9525">
            <a:noFill/>
            <a:miter lim="800000"/>
            <a:headEnd/>
            <a:tailEnd/>
          </a:ln>
          <a:effectLst/>
        </p:spPr>
        <p:txBody>
          <a:bodyPr>
            <a:spAutoFit/>
          </a:bodyPr>
          <a:lstStyle/>
          <a:p>
            <a:pPr algn="ctr">
              <a:spcBef>
                <a:spcPct val="50000"/>
              </a:spcBef>
            </a:pPr>
            <a:endParaRPr lang="en-US" sz="3200" i="1" dirty="0">
              <a:solidFill>
                <a:schemeClr val="accent1"/>
              </a:solidFill>
              <a:effectLst>
                <a:outerShdw blurRad="38100" dist="38100" dir="2700000" algn="tl">
                  <a:srgbClr val="C0C0C0"/>
                </a:outerShdw>
              </a:effectLst>
            </a:endParaRPr>
          </a:p>
          <a:p>
            <a:pPr algn="ctr">
              <a:spcBef>
                <a:spcPct val="50000"/>
              </a:spcBef>
            </a:pPr>
            <a:r>
              <a:rPr lang="en-US" sz="4000" b="1" dirty="0">
                <a:solidFill>
                  <a:srgbClr val="FFFF00"/>
                </a:solidFill>
                <a:effectLst>
                  <a:outerShdw blurRad="38100" dist="38100" dir="2700000" algn="tl">
                    <a:srgbClr val="C0C0C0"/>
                  </a:outerShdw>
                </a:effectLst>
              </a:rPr>
              <a:t>The </a:t>
            </a:r>
            <a:r>
              <a:rPr lang="en-US" sz="4000" b="1" dirty="0" err="1">
                <a:solidFill>
                  <a:srgbClr val="FFFF00"/>
                </a:solidFill>
                <a:effectLst>
                  <a:outerShdw blurRad="38100" dist="38100" dir="2700000" algn="tl">
                    <a:srgbClr val="C0C0C0"/>
                  </a:outerShdw>
                </a:effectLst>
              </a:rPr>
              <a:t>Carova</a:t>
            </a:r>
            <a:r>
              <a:rPr lang="en-US" sz="4000" b="1" dirty="0">
                <a:solidFill>
                  <a:srgbClr val="FFFF00"/>
                </a:solidFill>
                <a:effectLst>
                  <a:outerShdw blurRad="38100" dist="38100" dir="2700000" algn="tl">
                    <a:srgbClr val="C0C0C0"/>
                  </a:outerShdw>
                </a:effectLst>
              </a:rPr>
              <a:t> Heights</a:t>
            </a:r>
          </a:p>
          <a:p>
            <a:pPr algn="ctr">
              <a:spcBef>
                <a:spcPct val="50000"/>
              </a:spcBef>
            </a:pPr>
            <a:r>
              <a:rPr lang="en-US" sz="3200" dirty="0">
                <a:solidFill>
                  <a:schemeClr val="accent1"/>
                </a:solidFill>
                <a:effectLst>
                  <a:outerShdw blurRad="38100" dist="38100" dir="2700000" algn="tl">
                    <a:srgbClr val="C0C0C0"/>
                  </a:outerShdw>
                </a:effectLst>
              </a:rPr>
              <a:t>2076 </a:t>
            </a:r>
            <a:r>
              <a:rPr lang="en-US" sz="3200" dirty="0" err="1">
                <a:solidFill>
                  <a:schemeClr val="accent1"/>
                </a:solidFill>
                <a:effectLst>
                  <a:outerShdw blurRad="38100" dist="38100" dir="2700000" algn="tl">
                    <a:srgbClr val="C0C0C0"/>
                  </a:outerShdw>
                </a:effectLst>
              </a:rPr>
              <a:t>Sandfiddler</a:t>
            </a:r>
            <a:r>
              <a:rPr lang="en-US" sz="3200" dirty="0">
                <a:solidFill>
                  <a:schemeClr val="accent1"/>
                </a:solidFill>
                <a:effectLst>
                  <a:outerShdw blurRad="38100" dist="38100" dir="2700000" algn="tl">
                    <a:srgbClr val="C0C0C0"/>
                  </a:outerShdw>
                </a:effectLst>
              </a:rPr>
              <a:t> Road</a:t>
            </a:r>
            <a:br>
              <a:rPr lang="en-US" sz="3200" dirty="0">
                <a:solidFill>
                  <a:schemeClr val="accent1"/>
                </a:solidFill>
                <a:effectLst>
                  <a:outerShdw blurRad="38100" dist="38100" dir="2700000" algn="tl">
                    <a:srgbClr val="C0C0C0"/>
                  </a:outerShdw>
                </a:effectLst>
              </a:rPr>
            </a:br>
            <a:r>
              <a:rPr lang="en-US" sz="3200" dirty="0" err="1">
                <a:solidFill>
                  <a:schemeClr val="accent1"/>
                </a:solidFill>
                <a:effectLst>
                  <a:outerShdw blurRad="38100" dist="38100" dir="2700000" algn="tl">
                    <a:srgbClr val="C0C0C0"/>
                  </a:outerShdw>
                </a:effectLst>
              </a:rPr>
              <a:t>Carova</a:t>
            </a:r>
            <a:r>
              <a:rPr lang="en-US" sz="3200" dirty="0">
                <a:solidFill>
                  <a:schemeClr val="accent1"/>
                </a:solidFill>
                <a:effectLst>
                  <a:outerShdw blurRad="38100" dist="38100" dir="2700000" algn="tl">
                    <a:srgbClr val="C0C0C0"/>
                  </a:outerShdw>
                </a:effectLst>
              </a:rPr>
              <a:t> Beach, N.C.</a:t>
            </a:r>
          </a:p>
          <a:p>
            <a:pPr algn="ctr">
              <a:spcBef>
                <a:spcPct val="50000"/>
              </a:spcBef>
            </a:pPr>
            <a:r>
              <a:rPr lang="en-US" sz="3200" dirty="0">
                <a:solidFill>
                  <a:schemeClr val="accent1"/>
                </a:solidFill>
                <a:effectLst>
                  <a:outerShdw blurRad="38100" dist="38100" dir="2700000" algn="tl">
                    <a:srgbClr val="C0C0C0"/>
                  </a:outerShdw>
                </a:effectLst>
              </a:rPr>
              <a:t>On the Outer Banks</a:t>
            </a:r>
          </a:p>
          <a:p>
            <a:pPr algn="ctr">
              <a:spcBef>
                <a:spcPct val="50000"/>
              </a:spcBef>
            </a:pPr>
            <a:r>
              <a:rPr lang="en-US" sz="3200" dirty="0">
                <a:solidFill>
                  <a:schemeClr val="accent1"/>
                </a:solidFill>
                <a:effectLst>
                  <a:outerShdw blurRad="38100" dist="38100" dir="2700000" algn="tl">
                    <a:srgbClr val="C0C0C0"/>
                  </a:outerShdw>
                </a:effectLst>
              </a:rPr>
              <a:t>A Guide to a Better Vacation</a:t>
            </a:r>
          </a:p>
          <a:p>
            <a:pPr algn="ctr">
              <a:spcBef>
                <a:spcPct val="50000"/>
              </a:spcBef>
            </a:pPr>
            <a:r>
              <a:rPr lang="en-US" sz="1800" dirty="0">
                <a:solidFill>
                  <a:schemeClr val="accent1"/>
                </a:solidFill>
                <a:effectLst>
                  <a:outerShdw blurRad="38100" dist="38100" dir="2700000" algn="tl">
                    <a:srgbClr val="C0C0C0"/>
                  </a:outerShdw>
                </a:effectLst>
              </a:rPr>
              <a:t>© </a:t>
            </a:r>
            <a:r>
              <a:rPr lang="en-US" sz="1800" dirty="0" err="1">
                <a:solidFill>
                  <a:schemeClr val="accent1"/>
                </a:solidFill>
                <a:effectLst>
                  <a:outerShdw blurRad="38100" dist="38100" dir="2700000" algn="tl">
                    <a:srgbClr val="C0C0C0"/>
                  </a:outerShdw>
                </a:effectLst>
              </a:rPr>
              <a:t>Carova</a:t>
            </a:r>
            <a:r>
              <a:rPr lang="en-US" sz="1800" dirty="0">
                <a:solidFill>
                  <a:schemeClr val="accent1"/>
                </a:solidFill>
                <a:effectLst>
                  <a:outerShdw blurRad="38100" dist="38100" dir="2700000" algn="tl">
                    <a:srgbClr val="C0C0C0"/>
                  </a:outerShdw>
                </a:effectLst>
              </a:rPr>
              <a:t> Heights LLC </a:t>
            </a:r>
            <a:r>
              <a:rPr lang="en-US" sz="1800" dirty="0" smtClean="0">
                <a:solidFill>
                  <a:schemeClr val="accent1"/>
                </a:solidFill>
                <a:effectLst>
                  <a:outerShdw blurRad="38100" dist="38100" dir="2700000" algn="tl">
                    <a:srgbClr val="C0C0C0"/>
                  </a:outerShdw>
                </a:effectLst>
              </a:rPr>
              <a:t>20011</a:t>
            </a:r>
            <a:endParaRPr lang="en-US" sz="1800" dirty="0">
              <a:solidFill>
                <a:schemeClr val="accent1"/>
              </a:solidFill>
              <a:effectLst>
                <a:outerShdw blurRad="38100" dist="38100" dir="2700000" algn="tl">
                  <a:srgbClr val="C0C0C0"/>
                </a:outerShdw>
              </a:effectLst>
            </a:endParaRPr>
          </a:p>
        </p:txBody>
      </p:sp>
      <p:pic>
        <p:nvPicPr>
          <p:cNvPr id="3076" name="Picture 4" descr="AH exterior"/>
          <p:cNvPicPr>
            <a:picLocks noChangeAspect="1" noChangeArrowheads="1"/>
          </p:cNvPicPr>
          <p:nvPr/>
        </p:nvPicPr>
        <p:blipFill>
          <a:blip r:embed="rId3" cstate="print"/>
          <a:srcRect/>
          <a:stretch>
            <a:fillRect/>
          </a:stretch>
        </p:blipFill>
        <p:spPr bwMode="auto">
          <a:xfrm>
            <a:off x="1371600" y="5334000"/>
            <a:ext cx="4419600" cy="3306763"/>
          </a:xfrm>
          <a:prstGeom prst="rect">
            <a:avLst/>
          </a:prstGeom>
          <a:noFill/>
        </p:spPr>
      </p:pic>
      <p:sp>
        <p:nvSpPr>
          <p:cNvPr id="3077" name="Rectangle 5"/>
          <p:cNvSpPr>
            <a:spLocks noGrp="1" noChangeArrowheads="1"/>
          </p:cNvSpPr>
          <p:nvPr>
            <p:ph type="title" idx="4294967295"/>
          </p:nvPr>
        </p:nvSpPr>
        <p:spPr>
          <a:xfrm>
            <a:off x="533400" y="304800"/>
            <a:ext cx="5829300" cy="1524000"/>
          </a:xfrm>
        </p:spPr>
        <p:txBody>
          <a:bodyPr/>
          <a:lstStyle/>
          <a:p>
            <a:r>
              <a:rPr lang="en-US">
                <a:solidFill>
                  <a:srgbClr val="FFFF00"/>
                </a:solidFill>
              </a:rPr>
              <a:t>Welcome to</a:t>
            </a:r>
          </a:p>
        </p:txBody>
      </p:sp>
    </p:spTree>
  </p:cSld>
  <p:clrMapOvr>
    <a:masterClrMapping/>
  </p:clrMapOvr>
  <p:transition advTm="7088">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reece 2006-010"/>
          <p:cNvPicPr>
            <a:picLocks noChangeAspect="1" noChangeArrowheads="1"/>
          </p:cNvPicPr>
          <p:nvPr/>
        </p:nvPicPr>
        <p:blipFill>
          <a:blip r:embed="rId3" cstate="print"/>
          <a:srcRect l="18518" t="64197" r="66667" b="18520"/>
          <a:stretch>
            <a:fillRect/>
          </a:stretch>
        </p:blipFill>
        <p:spPr bwMode="auto">
          <a:xfrm>
            <a:off x="457200" y="152400"/>
            <a:ext cx="1219200" cy="1066800"/>
          </a:xfrm>
          <a:prstGeom prst="rect">
            <a:avLst/>
          </a:prstGeom>
          <a:noFill/>
        </p:spPr>
      </p:pic>
      <p:sp>
        <p:nvSpPr>
          <p:cNvPr id="6147" name="Rectangle 3"/>
          <p:cNvSpPr>
            <a:spLocks noGrp="1" noChangeArrowheads="1"/>
          </p:cNvSpPr>
          <p:nvPr>
            <p:ph type="title"/>
          </p:nvPr>
        </p:nvSpPr>
        <p:spPr>
          <a:xfrm>
            <a:off x="609600" y="304800"/>
            <a:ext cx="5829300" cy="1143000"/>
          </a:xfrm>
        </p:spPr>
        <p:txBody>
          <a:bodyPr/>
          <a:lstStyle/>
          <a:p>
            <a:r>
              <a:rPr lang="en-US" sz="4000">
                <a:solidFill>
                  <a:srgbClr val="FFFF00"/>
                </a:solidFill>
              </a:rPr>
              <a:t>O</a:t>
            </a:r>
            <a:r>
              <a:rPr lang="en-US" sz="4000">
                <a:solidFill>
                  <a:srgbClr val="0000FF"/>
                </a:solidFill>
              </a:rPr>
              <a:t>ur</a:t>
            </a:r>
            <a:r>
              <a:rPr lang="en-US" sz="3200">
                <a:solidFill>
                  <a:srgbClr val="0000FF"/>
                </a:solidFill>
              </a:rPr>
              <a:t> House is Your House</a:t>
            </a:r>
          </a:p>
        </p:txBody>
      </p:sp>
      <p:sp>
        <p:nvSpPr>
          <p:cNvPr id="6148" name="Rectangle 4"/>
          <p:cNvSpPr>
            <a:spLocks noChangeArrowheads="1"/>
          </p:cNvSpPr>
          <p:nvPr/>
        </p:nvSpPr>
        <p:spPr bwMode="auto">
          <a:xfrm>
            <a:off x="914400" y="1295400"/>
            <a:ext cx="5257800" cy="6448425"/>
          </a:xfrm>
          <a:prstGeom prst="rect">
            <a:avLst/>
          </a:prstGeom>
          <a:noFill/>
          <a:ln w="9525">
            <a:noFill/>
            <a:miter lim="800000"/>
            <a:headEnd/>
            <a:tailEnd/>
          </a:ln>
          <a:effectLst/>
        </p:spPr>
        <p:txBody>
          <a:bodyPr>
            <a:spAutoFit/>
          </a:bodyPr>
          <a:lstStyle/>
          <a:p>
            <a:pPr>
              <a:spcBef>
                <a:spcPct val="50000"/>
              </a:spcBef>
              <a:buFontTx/>
              <a:buChar char="•"/>
            </a:pPr>
            <a:r>
              <a:rPr lang="en-US" sz="1600" dirty="0"/>
              <a:t>In Greece the word “xenia” for “guest” is also the word for “friend.”  It also indicates hospitality—all qualities we embrace, and sentiments rental companies rarely deliver.  </a:t>
            </a:r>
          </a:p>
          <a:p>
            <a:pPr>
              <a:spcBef>
                <a:spcPct val="50000"/>
              </a:spcBef>
              <a:buFontTx/>
              <a:buChar char="•"/>
            </a:pPr>
            <a:r>
              <a:rPr lang="en-US" sz="1600" dirty="0"/>
              <a:t>You’re renting from </a:t>
            </a:r>
            <a:r>
              <a:rPr lang="en-US" sz="1600" dirty="0" err="1"/>
              <a:t>Rande</a:t>
            </a:r>
            <a:r>
              <a:rPr lang="en-US" sz="1600" dirty="0"/>
              <a:t> Joiner, and Robert </a:t>
            </a:r>
            <a:r>
              <a:rPr lang="en-US" sz="1600" dirty="0" err="1"/>
              <a:t>Honig</a:t>
            </a:r>
            <a:r>
              <a:rPr lang="en-US" sz="1600" dirty="0"/>
              <a:t> who genuinely love </a:t>
            </a:r>
            <a:r>
              <a:rPr lang="en-US" sz="1600" dirty="0" err="1"/>
              <a:t>Carova</a:t>
            </a:r>
            <a:r>
              <a:rPr lang="en-US" sz="1600" dirty="0"/>
              <a:t> Heights.  We will do our best to share that experience with you, your family and friends. </a:t>
            </a:r>
          </a:p>
          <a:p>
            <a:pPr>
              <a:spcBef>
                <a:spcPct val="50000"/>
              </a:spcBef>
              <a:buFontTx/>
              <a:buChar char="•"/>
            </a:pPr>
            <a:r>
              <a:rPr lang="en-US" sz="1600" dirty="0"/>
              <a:t> We will do everything that we can to make your stay at </a:t>
            </a:r>
            <a:r>
              <a:rPr lang="en-US" sz="1600" dirty="0" err="1"/>
              <a:t>Carova</a:t>
            </a:r>
            <a:r>
              <a:rPr lang="en-US" sz="1600" dirty="0"/>
              <a:t> Heights all that you hoped it would be.  We hire good people to maintain the property and serve our guests.  As you’ll see from the list of things we provide, we go the extra mile.</a:t>
            </a:r>
          </a:p>
          <a:p>
            <a:pPr>
              <a:spcBef>
                <a:spcPct val="50000"/>
              </a:spcBef>
              <a:buFontTx/>
              <a:buChar char="•"/>
            </a:pPr>
            <a:r>
              <a:rPr lang="en-US" sz="1600" dirty="0"/>
              <a:t> From time to time, things may not go as we might like.  If a problem should arise, we will do our very best to help you solve it quickly and completely.  This guide should provide the names and numbers you may need.</a:t>
            </a:r>
          </a:p>
          <a:p>
            <a:pPr>
              <a:spcBef>
                <a:spcPct val="50000"/>
              </a:spcBef>
              <a:buFontTx/>
              <a:buChar char="•"/>
            </a:pPr>
            <a:r>
              <a:rPr lang="en-US" sz="1600" dirty="0"/>
              <a:t> We’ve also shared many of the wonderful items we’ve collected over the years.  In return, we ask that when you make yourself at home, you do your best to preserve a special place as you found it.</a:t>
            </a:r>
          </a:p>
          <a:p>
            <a:pPr>
              <a:spcBef>
                <a:spcPct val="50000"/>
              </a:spcBef>
              <a:buFontTx/>
              <a:buChar char="•"/>
            </a:pPr>
            <a:r>
              <a:rPr lang="en-US" sz="1600" dirty="0"/>
              <a:t> Hopefully, in this spirit of mutual respect we can enjoy the </a:t>
            </a:r>
            <a:r>
              <a:rPr lang="en-US" sz="1600" dirty="0" err="1"/>
              <a:t>Carova</a:t>
            </a:r>
            <a:r>
              <a:rPr lang="en-US" sz="1600" dirty="0"/>
              <a:t> Heights for many years to come. </a:t>
            </a:r>
            <a:br>
              <a:rPr lang="en-US" sz="1600" dirty="0"/>
            </a:br>
            <a:endParaRPr lang="en-US" sz="1600" dirty="0"/>
          </a:p>
          <a:p>
            <a:pPr>
              <a:spcBef>
                <a:spcPct val="50000"/>
              </a:spcBef>
            </a:pPr>
            <a:r>
              <a:rPr lang="en-US" sz="1600" i="1" dirty="0"/>
              <a:t>Cheers, </a:t>
            </a:r>
            <a:r>
              <a:rPr lang="en-US" sz="1600" i="1" dirty="0" err="1"/>
              <a:t>Rande</a:t>
            </a:r>
            <a:r>
              <a:rPr lang="en-US" sz="1600" i="1" dirty="0"/>
              <a:t>, Bob </a:t>
            </a:r>
          </a:p>
        </p:txBody>
      </p:sp>
    </p:spTree>
  </p:cSld>
  <p:clrMapOvr>
    <a:masterClrMapping/>
  </p:clrMapOvr>
  <p:transition advTm="10432">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wildhorses2_jpg"/>
          <p:cNvPicPr>
            <a:picLocks noChangeAspect="1" noChangeArrowheads="1"/>
          </p:cNvPicPr>
          <p:nvPr/>
        </p:nvPicPr>
        <p:blipFill>
          <a:blip r:embed="rId3" cstate="print"/>
          <a:srcRect/>
          <a:stretch>
            <a:fillRect/>
          </a:stretch>
        </p:blipFill>
        <p:spPr bwMode="auto">
          <a:xfrm>
            <a:off x="0" y="38100"/>
            <a:ext cx="6858000" cy="5143500"/>
          </a:xfrm>
          <a:prstGeom prst="rect">
            <a:avLst/>
          </a:prstGeom>
          <a:noFill/>
        </p:spPr>
      </p:pic>
      <p:sp>
        <p:nvSpPr>
          <p:cNvPr id="8195" name="Rectangle 3"/>
          <p:cNvSpPr>
            <a:spLocks noChangeArrowheads="1"/>
          </p:cNvSpPr>
          <p:nvPr/>
        </p:nvSpPr>
        <p:spPr bwMode="auto">
          <a:xfrm>
            <a:off x="1219200" y="3194050"/>
            <a:ext cx="4559300" cy="5949950"/>
          </a:xfrm>
          <a:prstGeom prst="rect">
            <a:avLst/>
          </a:prstGeom>
          <a:noFill/>
          <a:ln w="9525">
            <a:noFill/>
            <a:miter lim="800000"/>
            <a:headEnd/>
            <a:tailEnd/>
          </a:ln>
          <a:effectLst/>
        </p:spPr>
        <p:txBody>
          <a:bodyPr wrap="none">
            <a:spAutoFit/>
          </a:bodyPr>
          <a:lstStyle/>
          <a:p>
            <a:r>
              <a:rPr lang="en-US" sz="1800">
                <a:solidFill>
                  <a:srgbClr val="0000FF"/>
                </a:solidFill>
              </a:rPr>
              <a:t>Our House is Your House…………...page 2</a:t>
            </a:r>
          </a:p>
          <a:p>
            <a:r>
              <a:rPr lang="en-US" sz="1800">
                <a:solidFill>
                  <a:srgbClr val="0000FF"/>
                </a:solidFill>
              </a:rPr>
              <a:t>Getting To Carova Beach……………page 4</a:t>
            </a:r>
          </a:p>
          <a:p>
            <a:r>
              <a:rPr lang="en-US" sz="1800">
                <a:solidFill>
                  <a:srgbClr val="0000FF"/>
                </a:solidFill>
              </a:rPr>
              <a:t>Up the Beach to Carova Heights………page 5</a:t>
            </a:r>
          </a:p>
          <a:p>
            <a:r>
              <a:rPr lang="en-US" sz="1800">
                <a:solidFill>
                  <a:srgbClr val="0000FF"/>
                </a:solidFill>
              </a:rPr>
              <a:t>4WD RENTALS &amp; Parking…………page 6</a:t>
            </a:r>
            <a:br>
              <a:rPr lang="en-US" sz="1800">
                <a:solidFill>
                  <a:srgbClr val="0000FF"/>
                </a:solidFill>
              </a:rPr>
            </a:br>
            <a:r>
              <a:rPr lang="en-US" sz="1800">
                <a:solidFill>
                  <a:srgbClr val="0000FF"/>
                </a:solidFill>
              </a:rPr>
              <a:t>Off Road Driving…………………….page 7</a:t>
            </a:r>
          </a:p>
          <a:p>
            <a:r>
              <a:rPr lang="en-US" sz="1800">
                <a:solidFill>
                  <a:srgbClr val="0000FF"/>
                </a:solidFill>
              </a:rPr>
              <a:t>What We Provide…………………….page 8</a:t>
            </a:r>
          </a:p>
          <a:p>
            <a:r>
              <a:rPr lang="en-US" sz="1800">
                <a:solidFill>
                  <a:srgbClr val="0000FF"/>
                </a:solidFill>
              </a:rPr>
              <a:t>What to Bring………………………..page 9</a:t>
            </a:r>
          </a:p>
          <a:p>
            <a:r>
              <a:rPr lang="en-US" sz="1800">
                <a:solidFill>
                  <a:srgbClr val="0000FF"/>
                </a:solidFill>
              </a:rPr>
              <a:t>On Arrival: Keypad, Unloading, etc. ..page 10</a:t>
            </a:r>
          </a:p>
          <a:p>
            <a:r>
              <a:rPr lang="en-US" sz="1800">
                <a:solidFill>
                  <a:srgbClr val="0000FF"/>
                </a:solidFill>
              </a:rPr>
              <a:t>Things to Know………………………page 11</a:t>
            </a:r>
            <a:br>
              <a:rPr lang="en-US" sz="1800">
                <a:solidFill>
                  <a:srgbClr val="0000FF"/>
                </a:solidFill>
              </a:rPr>
            </a:br>
            <a:r>
              <a:rPr lang="en-US" sz="1800">
                <a:solidFill>
                  <a:srgbClr val="0000FF"/>
                </a:solidFill>
              </a:rPr>
              <a:t>Emergency &amp; Contact Numbers……..page 12</a:t>
            </a:r>
          </a:p>
          <a:p>
            <a:r>
              <a:rPr lang="en-US" sz="1800">
                <a:solidFill>
                  <a:srgbClr val="0000FF"/>
                </a:solidFill>
              </a:rPr>
              <a:t>Pet Policy…………………………….page 13</a:t>
            </a:r>
          </a:p>
          <a:p>
            <a:r>
              <a:rPr lang="en-US" sz="1800">
                <a:solidFill>
                  <a:srgbClr val="0000FF"/>
                </a:solidFill>
              </a:rPr>
              <a:t>Pool &amp; Hot Tub………………………page 14</a:t>
            </a:r>
          </a:p>
          <a:p>
            <a:r>
              <a:rPr lang="en-US" sz="1800">
                <a:solidFill>
                  <a:srgbClr val="0000FF"/>
                </a:solidFill>
              </a:rPr>
              <a:t>Do’s and Don’ts……………………   page 15</a:t>
            </a:r>
          </a:p>
          <a:p>
            <a:r>
              <a:rPr lang="en-US" sz="1800">
                <a:solidFill>
                  <a:srgbClr val="0000FF"/>
                </a:solidFill>
              </a:rPr>
              <a:t>Check Out &amp; Prep……………………page 16</a:t>
            </a:r>
          </a:p>
          <a:p>
            <a:r>
              <a:rPr lang="en-US" sz="1800">
                <a:solidFill>
                  <a:srgbClr val="0000FF"/>
                </a:solidFill>
              </a:rPr>
              <a:t>Finding the Fun Stuff…………………page 17</a:t>
            </a:r>
          </a:p>
          <a:p>
            <a:r>
              <a:rPr lang="en-US" sz="1800">
                <a:solidFill>
                  <a:srgbClr val="0000FF"/>
                </a:solidFill>
              </a:rPr>
              <a:t>Travel Insurance………………………page 18</a:t>
            </a:r>
          </a:p>
          <a:p>
            <a:r>
              <a:rPr lang="en-US" sz="1800">
                <a:solidFill>
                  <a:srgbClr val="0000FF"/>
                </a:solidFill>
              </a:rPr>
              <a:t>Overview of 4WD Beach Entry………page 19</a:t>
            </a:r>
          </a:p>
          <a:p>
            <a:r>
              <a:rPr lang="en-US" sz="1800">
                <a:solidFill>
                  <a:srgbClr val="0000FF"/>
                </a:solidFill>
              </a:rPr>
              <a:t>Our Beach Access……………………page 20</a:t>
            </a:r>
          </a:p>
          <a:p>
            <a:r>
              <a:rPr lang="en-US" sz="1800">
                <a:solidFill>
                  <a:srgbClr val="0000FF"/>
                </a:solidFill>
              </a:rPr>
              <a:t>View of Carova Heights Surrounding…page 21</a:t>
            </a:r>
          </a:p>
          <a:p>
            <a:endParaRPr lang="en-US" sz="1800">
              <a:solidFill>
                <a:srgbClr val="0000FF"/>
              </a:solidFill>
            </a:endParaRPr>
          </a:p>
          <a:p>
            <a:endParaRPr lang="en-US">
              <a:solidFill>
                <a:srgbClr val="0000FF"/>
              </a:solidFill>
            </a:endParaRPr>
          </a:p>
        </p:txBody>
      </p:sp>
      <p:sp>
        <p:nvSpPr>
          <p:cNvPr id="8196" name="Rectangle 4"/>
          <p:cNvSpPr>
            <a:spLocks noGrp="1" noChangeArrowheads="1"/>
          </p:cNvSpPr>
          <p:nvPr>
            <p:ph type="title" idx="4294967295"/>
          </p:nvPr>
        </p:nvSpPr>
        <p:spPr>
          <a:xfrm>
            <a:off x="533400" y="304800"/>
            <a:ext cx="5829300" cy="1524000"/>
          </a:xfrm>
        </p:spPr>
        <p:txBody>
          <a:bodyPr/>
          <a:lstStyle/>
          <a:p>
            <a:r>
              <a:rPr lang="en-US">
                <a:solidFill>
                  <a:srgbClr val="0000FF"/>
                </a:solidFill>
              </a:rPr>
              <a:t>Table of Contents</a:t>
            </a:r>
          </a:p>
        </p:txBody>
      </p:sp>
    </p:spTree>
  </p:cSld>
  <p:clrMapOvr>
    <a:masterClrMapping/>
  </p:clrMapOvr>
  <p:transition advTm="10160">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Outerbanks"/>
          <p:cNvPicPr>
            <a:picLocks noChangeAspect="1" noChangeArrowheads="1"/>
          </p:cNvPicPr>
          <p:nvPr/>
        </p:nvPicPr>
        <p:blipFill>
          <a:blip r:embed="rId3" cstate="print"/>
          <a:srcRect t="3299" r="7545" b="53912"/>
          <a:stretch>
            <a:fillRect/>
          </a:stretch>
        </p:blipFill>
        <p:spPr bwMode="auto">
          <a:xfrm>
            <a:off x="609600" y="2362200"/>
            <a:ext cx="5562600" cy="3810000"/>
          </a:xfrm>
          <a:prstGeom prst="rect">
            <a:avLst/>
          </a:prstGeom>
          <a:noFill/>
        </p:spPr>
      </p:pic>
      <p:sp>
        <p:nvSpPr>
          <p:cNvPr id="10243" name="Line 3"/>
          <p:cNvSpPr>
            <a:spLocks noChangeShapeType="1"/>
          </p:cNvSpPr>
          <p:nvPr/>
        </p:nvSpPr>
        <p:spPr bwMode="auto">
          <a:xfrm>
            <a:off x="1752600" y="3505200"/>
            <a:ext cx="533400" cy="381000"/>
          </a:xfrm>
          <a:prstGeom prst="line">
            <a:avLst/>
          </a:prstGeom>
          <a:noFill/>
          <a:ln w="9525">
            <a:solidFill>
              <a:schemeClr val="tx1"/>
            </a:solidFill>
            <a:round/>
            <a:headEnd/>
            <a:tailEnd type="triangle" w="med" len="med"/>
          </a:ln>
          <a:effectLst/>
        </p:spPr>
        <p:txBody>
          <a:bodyPr/>
          <a:lstStyle/>
          <a:p>
            <a:endParaRPr lang="en-US"/>
          </a:p>
        </p:txBody>
      </p:sp>
      <p:sp>
        <p:nvSpPr>
          <p:cNvPr id="10244" name="Line 4"/>
          <p:cNvSpPr>
            <a:spLocks noChangeShapeType="1"/>
          </p:cNvSpPr>
          <p:nvPr/>
        </p:nvSpPr>
        <p:spPr bwMode="auto">
          <a:xfrm>
            <a:off x="2514600" y="3276600"/>
            <a:ext cx="914400" cy="1219200"/>
          </a:xfrm>
          <a:prstGeom prst="line">
            <a:avLst/>
          </a:prstGeom>
          <a:noFill/>
          <a:ln w="9525">
            <a:solidFill>
              <a:schemeClr val="tx1"/>
            </a:solidFill>
            <a:round/>
            <a:headEnd/>
            <a:tailEnd type="triangle" w="med" len="med"/>
          </a:ln>
          <a:effectLst/>
        </p:spPr>
        <p:txBody>
          <a:bodyPr/>
          <a:lstStyle/>
          <a:p>
            <a:endParaRPr lang="en-US"/>
          </a:p>
        </p:txBody>
      </p:sp>
      <p:sp>
        <p:nvSpPr>
          <p:cNvPr id="10245" name="Line 5"/>
          <p:cNvSpPr>
            <a:spLocks noChangeShapeType="1"/>
          </p:cNvSpPr>
          <p:nvPr/>
        </p:nvSpPr>
        <p:spPr bwMode="auto">
          <a:xfrm flipV="1">
            <a:off x="3581400" y="4572000"/>
            <a:ext cx="228600" cy="76200"/>
          </a:xfrm>
          <a:prstGeom prst="line">
            <a:avLst/>
          </a:prstGeom>
          <a:noFill/>
          <a:ln w="9525">
            <a:solidFill>
              <a:schemeClr val="tx1"/>
            </a:solidFill>
            <a:round/>
            <a:headEnd/>
            <a:tailEnd type="triangle" w="med" len="med"/>
          </a:ln>
          <a:effectLst/>
        </p:spPr>
        <p:txBody>
          <a:bodyPr/>
          <a:lstStyle/>
          <a:p>
            <a:endParaRPr lang="en-US"/>
          </a:p>
        </p:txBody>
      </p:sp>
      <p:sp>
        <p:nvSpPr>
          <p:cNvPr id="10246" name="Line 6"/>
          <p:cNvSpPr>
            <a:spLocks noChangeShapeType="1"/>
          </p:cNvSpPr>
          <p:nvPr/>
        </p:nvSpPr>
        <p:spPr bwMode="auto">
          <a:xfrm flipH="1" flipV="1">
            <a:off x="3200400" y="2743200"/>
            <a:ext cx="685800" cy="1828800"/>
          </a:xfrm>
          <a:prstGeom prst="line">
            <a:avLst/>
          </a:prstGeom>
          <a:noFill/>
          <a:ln w="9525">
            <a:solidFill>
              <a:schemeClr val="tx1"/>
            </a:solidFill>
            <a:round/>
            <a:headEnd/>
            <a:tailEnd type="triangle" w="med" len="med"/>
          </a:ln>
          <a:effectLst/>
        </p:spPr>
        <p:txBody>
          <a:bodyPr/>
          <a:lstStyle/>
          <a:p>
            <a:endParaRPr lang="en-US"/>
          </a:p>
        </p:txBody>
      </p:sp>
      <p:sp>
        <p:nvSpPr>
          <p:cNvPr id="10247" name="Text Box 7"/>
          <p:cNvSpPr txBox="1">
            <a:spLocks noChangeArrowheads="1"/>
          </p:cNvSpPr>
          <p:nvPr/>
        </p:nvSpPr>
        <p:spPr bwMode="auto">
          <a:xfrm>
            <a:off x="152400" y="457200"/>
            <a:ext cx="6553200" cy="579438"/>
          </a:xfrm>
          <a:prstGeom prst="rect">
            <a:avLst/>
          </a:prstGeom>
          <a:noFill/>
          <a:ln w="9525">
            <a:noFill/>
            <a:miter lim="800000"/>
            <a:headEnd/>
            <a:tailEnd/>
          </a:ln>
          <a:effectLst/>
        </p:spPr>
        <p:txBody>
          <a:bodyPr>
            <a:spAutoFit/>
          </a:bodyPr>
          <a:lstStyle/>
          <a:p>
            <a:pPr algn="ctr"/>
            <a:endParaRPr lang="en-US" sz="3200">
              <a:solidFill>
                <a:schemeClr val="accent1"/>
              </a:solidFill>
              <a:effectLst>
                <a:outerShdw blurRad="38100" dist="38100" dir="2700000" algn="tl">
                  <a:srgbClr val="C0C0C0"/>
                </a:outerShdw>
              </a:effectLst>
            </a:endParaRPr>
          </a:p>
        </p:txBody>
      </p:sp>
      <p:sp>
        <p:nvSpPr>
          <p:cNvPr id="10248" name="Text Box 8"/>
          <p:cNvSpPr txBox="1">
            <a:spLocks noChangeArrowheads="1"/>
          </p:cNvSpPr>
          <p:nvPr/>
        </p:nvSpPr>
        <p:spPr bwMode="auto">
          <a:xfrm>
            <a:off x="762000" y="6477000"/>
            <a:ext cx="5487988" cy="1735138"/>
          </a:xfrm>
          <a:prstGeom prst="rect">
            <a:avLst/>
          </a:prstGeom>
          <a:noFill/>
          <a:ln w="9525">
            <a:noFill/>
            <a:miter lim="800000"/>
            <a:headEnd/>
            <a:tailEnd/>
          </a:ln>
          <a:effectLst/>
        </p:spPr>
        <p:txBody>
          <a:bodyPr wrap="none">
            <a:spAutoFit/>
          </a:bodyPr>
          <a:lstStyle/>
          <a:p>
            <a:r>
              <a:rPr lang="en-US" sz="1200" b="1"/>
              <a:t>Access: Via NC 158 to Rte. 12 N. (20 miles to Corolla)</a:t>
            </a:r>
            <a:br>
              <a:rPr lang="en-US" sz="1200" b="1"/>
            </a:br>
            <a:r>
              <a:rPr lang="en-US" sz="1200" b="1"/>
              <a:t>Keep Going Until the Road Ends (You always wanted to find the end of the road).</a:t>
            </a:r>
          </a:p>
          <a:p>
            <a:r>
              <a:rPr lang="en-US" sz="1200" b="1"/>
              <a:t>Cross onto the Beach. You’ll See the Tire Tracks, there is no other road!</a:t>
            </a:r>
            <a:br>
              <a:rPr lang="en-US" sz="1200" b="1"/>
            </a:br>
            <a:r>
              <a:rPr lang="en-US" sz="1200" b="1"/>
              <a:t>Continue on the beach for 8 miles until you reach Mile Marker 21.</a:t>
            </a:r>
            <a:br>
              <a:rPr lang="en-US" sz="1200" b="1"/>
            </a:br>
            <a:r>
              <a:rPr lang="en-US" sz="1200" b="1"/>
              <a:t>Alternative: View our YouTube video, 6.9 miles to the turn off, 7.7 to the house!</a:t>
            </a:r>
          </a:p>
          <a:p>
            <a:r>
              <a:rPr lang="en-US" sz="1200" b="1"/>
              <a:t>(A Small rectangular green sign at the cut in—easy to miss). Use your odometer</a:t>
            </a:r>
            <a:br>
              <a:rPr lang="en-US" sz="1200" b="1"/>
            </a:br>
            <a:r>
              <a:rPr lang="en-US" sz="1200" b="1"/>
              <a:t>to track the 8 miles and look for the cut that brings you onto Sandfiddler Lane.</a:t>
            </a:r>
            <a:br>
              <a:rPr lang="en-US" sz="1200" b="1"/>
            </a:br>
            <a:r>
              <a:rPr lang="en-US" sz="1200" b="1"/>
              <a:t>You will not see a street sign for Sandfiddler Road from the beach.  It’s the</a:t>
            </a:r>
            <a:br>
              <a:rPr lang="en-US" sz="1200" b="1"/>
            </a:br>
            <a:r>
              <a:rPr lang="en-US" sz="1200" b="1"/>
              <a:t>First road parallel to the beach.  All roads are sand roads here.  </a:t>
            </a:r>
          </a:p>
        </p:txBody>
      </p:sp>
      <p:pic>
        <p:nvPicPr>
          <p:cNvPr id="10249" name="Picture 9" descr="Fuzz Ball-135"/>
          <p:cNvPicPr>
            <a:picLocks noChangeAspect="1" noChangeArrowheads="1"/>
          </p:cNvPicPr>
          <p:nvPr/>
        </p:nvPicPr>
        <p:blipFill>
          <a:blip r:embed="rId4" cstate="print"/>
          <a:srcRect/>
          <a:stretch>
            <a:fillRect/>
          </a:stretch>
        </p:blipFill>
        <p:spPr bwMode="auto">
          <a:xfrm>
            <a:off x="838200" y="990600"/>
            <a:ext cx="914400" cy="685800"/>
          </a:xfrm>
          <a:prstGeom prst="rect">
            <a:avLst/>
          </a:prstGeom>
          <a:noFill/>
        </p:spPr>
      </p:pic>
      <p:pic>
        <p:nvPicPr>
          <p:cNvPr id="10250" name="Picture 10" descr="AH exterior"/>
          <p:cNvPicPr>
            <a:picLocks noChangeAspect="1" noChangeArrowheads="1"/>
          </p:cNvPicPr>
          <p:nvPr/>
        </p:nvPicPr>
        <p:blipFill>
          <a:blip r:embed="rId5" cstate="print"/>
          <a:srcRect/>
          <a:stretch>
            <a:fillRect/>
          </a:stretch>
        </p:blipFill>
        <p:spPr bwMode="auto">
          <a:xfrm>
            <a:off x="4267200" y="2362200"/>
            <a:ext cx="1905000" cy="1427163"/>
          </a:xfrm>
          <a:prstGeom prst="rect">
            <a:avLst/>
          </a:prstGeom>
          <a:noFill/>
        </p:spPr>
      </p:pic>
      <p:sp>
        <p:nvSpPr>
          <p:cNvPr id="10251" name="Rectangle 11"/>
          <p:cNvSpPr>
            <a:spLocks noGrp="1" noChangeArrowheads="1"/>
          </p:cNvSpPr>
          <p:nvPr>
            <p:ph type="title" idx="4294967295"/>
          </p:nvPr>
        </p:nvSpPr>
        <p:spPr>
          <a:xfrm>
            <a:off x="533400" y="838200"/>
            <a:ext cx="5829300" cy="1524000"/>
          </a:xfrm>
        </p:spPr>
        <p:txBody>
          <a:bodyPr/>
          <a:lstStyle/>
          <a:p>
            <a:r>
              <a:rPr lang="en-US"/>
              <a:t>Getting to Carova</a:t>
            </a:r>
          </a:p>
        </p:txBody>
      </p:sp>
      <p:sp>
        <p:nvSpPr>
          <p:cNvPr id="10252" name="Rectangle 12"/>
          <p:cNvSpPr>
            <a:spLocks noChangeArrowheads="1"/>
          </p:cNvSpPr>
          <p:nvPr/>
        </p:nvSpPr>
        <p:spPr bwMode="auto">
          <a:xfrm>
            <a:off x="685800" y="2286000"/>
            <a:ext cx="5562600" cy="3886200"/>
          </a:xfrm>
          <a:prstGeom prst="rect">
            <a:avLst/>
          </a:prstGeom>
          <a:noFill/>
          <a:ln w="28575">
            <a:solidFill>
              <a:schemeClr val="tx1"/>
            </a:solidFill>
            <a:miter lim="800000"/>
            <a:headEnd/>
            <a:tailEnd/>
          </a:ln>
          <a:effectLst/>
        </p:spPr>
        <p:txBody>
          <a:bodyPr wrap="none" anchor="ctr"/>
          <a:lstStyle/>
          <a:p>
            <a:endParaRPr lang="en-US"/>
          </a:p>
        </p:txBody>
      </p:sp>
      <p:sp>
        <p:nvSpPr>
          <p:cNvPr id="10253" name="Text Box 13"/>
          <p:cNvSpPr txBox="1">
            <a:spLocks noChangeArrowheads="1"/>
          </p:cNvSpPr>
          <p:nvPr/>
        </p:nvSpPr>
        <p:spPr bwMode="auto">
          <a:xfrm>
            <a:off x="1219200" y="8153400"/>
            <a:ext cx="4016375" cy="457200"/>
          </a:xfrm>
          <a:prstGeom prst="rect">
            <a:avLst/>
          </a:prstGeom>
          <a:noFill/>
          <a:ln w="9525">
            <a:noFill/>
            <a:miter lim="800000"/>
            <a:headEnd/>
            <a:tailEnd/>
          </a:ln>
          <a:effectLst/>
        </p:spPr>
        <p:txBody>
          <a:bodyPr wrap="none">
            <a:spAutoFit/>
          </a:bodyPr>
          <a:lstStyle/>
          <a:p>
            <a:r>
              <a:rPr lang="en-US" i="1">
                <a:solidFill>
                  <a:srgbClr val="FF0000"/>
                </a:solidFill>
              </a:rPr>
              <a:t>Zoom in to map on PowerPoint</a:t>
            </a:r>
          </a:p>
        </p:txBody>
      </p:sp>
    </p:spTree>
  </p:cSld>
  <p:clrMapOvr>
    <a:masterClrMapping/>
  </p:clrMapOvr>
  <p:transition advTm="5808">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00050" y="1219200"/>
            <a:ext cx="2343150" cy="7850188"/>
          </a:xfrm>
          <a:prstGeom prst="rect">
            <a:avLst/>
          </a:prstGeom>
          <a:noFill/>
          <a:ln w="9525">
            <a:noFill/>
            <a:miter lim="800000"/>
            <a:headEnd/>
            <a:tailEnd/>
          </a:ln>
          <a:effectLst/>
        </p:spPr>
        <p:txBody>
          <a:bodyPr>
            <a:spAutoFit/>
          </a:bodyPr>
          <a:lstStyle/>
          <a:p>
            <a:pPr>
              <a:spcBef>
                <a:spcPct val="50000"/>
              </a:spcBef>
              <a:buFontTx/>
              <a:buChar char="•"/>
            </a:pPr>
            <a:r>
              <a:rPr lang="en-US" sz="1000"/>
              <a:t>  At the end of Rte 12, drive right onto the beach.  Check your mileage on the</a:t>
            </a:r>
            <a:br>
              <a:rPr lang="en-US" sz="1000"/>
            </a:br>
            <a:r>
              <a:rPr lang="en-US" sz="1000"/>
              <a:t>odometer.</a:t>
            </a:r>
          </a:p>
          <a:p>
            <a:pPr>
              <a:spcBef>
                <a:spcPct val="50000"/>
              </a:spcBef>
              <a:buFontTx/>
              <a:buChar char="•"/>
            </a:pPr>
            <a:r>
              <a:rPr lang="en-US" sz="1000"/>
              <a:t> Drive 8 miles up the beach. At 8 miles, start looking for Mile Marker 21.  Yes, you literally drive on the beach next to the water.</a:t>
            </a:r>
          </a:p>
          <a:p>
            <a:pPr>
              <a:spcBef>
                <a:spcPct val="50000"/>
              </a:spcBef>
              <a:buFontTx/>
              <a:buChar char="•"/>
            </a:pPr>
            <a:r>
              <a:rPr lang="en-US" sz="1000"/>
              <a:t> Mile Marker 21 is a green vertical rectangular sign with white numerals. It’s easy to miss.  You will see sand roads leading inland.  The road before Mile Marker 21 features a small observation tower on stilts.</a:t>
            </a:r>
          </a:p>
          <a:p>
            <a:pPr>
              <a:spcBef>
                <a:spcPct val="50000"/>
              </a:spcBef>
              <a:buFontTx/>
              <a:buChar char="•"/>
            </a:pPr>
            <a:r>
              <a:rPr lang="en-US" sz="1000"/>
              <a:t> Sandfiddler Road is the first sand road that runs parallel to the beach.  If you come in at Mile Marker 21, you will turn left onto Sandfiddler Road.  Carova Heights sits on top of the first hill you approach approx. 200 yds. Down the road and on your right.  If you cut in to Sandfiddler by the Observation Tower, you will turn right onto Sandfiddler and 2076 will be on your left.  You can also approach the House via Sandpiper Road, the second road parallel to the beach.</a:t>
            </a:r>
          </a:p>
          <a:p>
            <a:pPr>
              <a:spcBef>
                <a:spcPct val="50000"/>
              </a:spcBef>
              <a:buFontTx/>
              <a:buChar char="•"/>
            </a:pPr>
            <a:r>
              <a:rPr lang="en-US" sz="1000"/>
              <a:t> We suggest arriving for the first time by </a:t>
            </a:r>
            <a:r>
              <a:rPr lang="en-US" sz="1000" b="1"/>
              <a:t>daylight</a:t>
            </a:r>
            <a:r>
              <a:rPr lang="en-US" sz="1000"/>
              <a:t>.  </a:t>
            </a:r>
            <a:r>
              <a:rPr lang="en-US" sz="1000" u="sng"/>
              <a:t>There are no street signs of any kind</a:t>
            </a:r>
            <a:r>
              <a:rPr lang="en-US" sz="1000"/>
              <a:t>. </a:t>
            </a:r>
          </a:p>
          <a:p>
            <a:pPr>
              <a:spcBef>
                <a:spcPct val="50000"/>
              </a:spcBef>
              <a:buFontTx/>
              <a:buChar char="•"/>
            </a:pPr>
            <a:r>
              <a:rPr lang="en-US" sz="1000"/>
              <a:t> Stock up on groceries and gas before you get on the beach road, you will not find any businesses in Carova, other than at the Fire House. </a:t>
            </a:r>
          </a:p>
          <a:p>
            <a:pPr>
              <a:spcBef>
                <a:spcPct val="50000"/>
              </a:spcBef>
              <a:buFontTx/>
              <a:buChar char="•"/>
            </a:pPr>
            <a:r>
              <a:rPr lang="en-US" sz="1000"/>
              <a:t> Drive at low tide when possible. It’s much easier going.  You can manage at other times, but at high tide you find deep soft sand.  At low tide, it’s like a regular road. (See tide charts below).</a:t>
            </a:r>
          </a:p>
          <a:p>
            <a:pPr>
              <a:spcBef>
                <a:spcPct val="50000"/>
              </a:spcBef>
              <a:buFontTx/>
              <a:buChar char="•"/>
            </a:pPr>
            <a:r>
              <a:rPr lang="en-US" sz="1000"/>
              <a:t> Hazards on the beach:  tree stumps </a:t>
            </a:r>
          </a:p>
          <a:p>
            <a:pPr>
              <a:spcBef>
                <a:spcPct val="50000"/>
              </a:spcBef>
              <a:buFontTx/>
              <a:buChar char="•"/>
            </a:pPr>
            <a:r>
              <a:rPr lang="en-US" sz="1000"/>
              <a:t> If you get stuck in the sand, call A1-Towing or Gene's off road service.</a:t>
            </a:r>
          </a:p>
          <a:p>
            <a:pPr>
              <a:spcBef>
                <a:spcPct val="50000"/>
              </a:spcBef>
            </a:pPr>
            <a:r>
              <a:rPr lang="en-US" sz="1200" b="1"/>
              <a:t>252-453-4002</a:t>
            </a:r>
          </a:p>
          <a:p>
            <a:pPr>
              <a:spcBef>
                <a:spcPct val="50000"/>
              </a:spcBef>
            </a:pPr>
            <a:r>
              <a:rPr lang="en-US" sz="1200" b="1"/>
              <a:t>We have never had to call, but…</a:t>
            </a:r>
          </a:p>
          <a:p>
            <a:pPr>
              <a:spcBef>
                <a:spcPct val="50000"/>
              </a:spcBef>
              <a:buFontTx/>
              <a:buChar char="•"/>
            </a:pPr>
            <a:endParaRPr lang="en-US" sz="1000"/>
          </a:p>
          <a:p>
            <a:pPr>
              <a:spcBef>
                <a:spcPct val="50000"/>
              </a:spcBef>
            </a:pPr>
            <a:r>
              <a:rPr lang="en-US" sz="1200"/>
              <a:t> </a:t>
            </a:r>
          </a:p>
        </p:txBody>
      </p:sp>
      <p:sp>
        <p:nvSpPr>
          <p:cNvPr id="12291" name="Text Box 3"/>
          <p:cNvSpPr txBox="1">
            <a:spLocks noChangeArrowheads="1"/>
          </p:cNvSpPr>
          <p:nvPr/>
        </p:nvSpPr>
        <p:spPr bwMode="auto">
          <a:xfrm>
            <a:off x="1657350" y="508000"/>
            <a:ext cx="184150" cy="457200"/>
          </a:xfrm>
          <a:prstGeom prst="rect">
            <a:avLst/>
          </a:prstGeom>
          <a:noFill/>
          <a:ln w="9525">
            <a:noFill/>
            <a:miter lim="800000"/>
            <a:headEnd/>
            <a:tailEnd/>
          </a:ln>
          <a:effectLst/>
        </p:spPr>
        <p:txBody>
          <a:bodyPr wrap="none">
            <a:spAutoFit/>
          </a:bodyPr>
          <a:lstStyle/>
          <a:p>
            <a:endParaRPr lang="en-US"/>
          </a:p>
        </p:txBody>
      </p:sp>
      <p:pic>
        <p:nvPicPr>
          <p:cNvPr id="12292" name="Picture 4" descr="SwanCorovamap"/>
          <p:cNvPicPr>
            <a:picLocks noChangeAspect="1" noChangeArrowheads="1"/>
          </p:cNvPicPr>
          <p:nvPr/>
        </p:nvPicPr>
        <p:blipFill>
          <a:blip r:embed="rId3" cstate="print"/>
          <a:srcRect b="18420"/>
          <a:stretch>
            <a:fillRect/>
          </a:stretch>
        </p:blipFill>
        <p:spPr bwMode="auto">
          <a:xfrm>
            <a:off x="2819400" y="1219200"/>
            <a:ext cx="3733800" cy="7086600"/>
          </a:xfrm>
          <a:prstGeom prst="rect">
            <a:avLst/>
          </a:prstGeom>
          <a:noFill/>
        </p:spPr>
      </p:pic>
      <p:sp>
        <p:nvSpPr>
          <p:cNvPr id="12293" name="Line 5"/>
          <p:cNvSpPr>
            <a:spLocks noChangeShapeType="1"/>
          </p:cNvSpPr>
          <p:nvPr/>
        </p:nvSpPr>
        <p:spPr bwMode="auto">
          <a:xfrm flipH="1">
            <a:off x="6096000" y="6553200"/>
            <a:ext cx="304800" cy="228600"/>
          </a:xfrm>
          <a:prstGeom prst="line">
            <a:avLst/>
          </a:prstGeom>
          <a:noFill/>
          <a:ln w="9525">
            <a:solidFill>
              <a:schemeClr val="tx1"/>
            </a:solidFill>
            <a:round/>
            <a:headEnd/>
            <a:tailEnd type="triangle" w="med" len="med"/>
          </a:ln>
          <a:effectLst/>
        </p:spPr>
        <p:txBody>
          <a:bodyPr/>
          <a:lstStyle/>
          <a:p>
            <a:endParaRPr lang="en-US"/>
          </a:p>
        </p:txBody>
      </p:sp>
      <p:sp>
        <p:nvSpPr>
          <p:cNvPr id="12294" name="Text Box 6"/>
          <p:cNvSpPr txBox="1">
            <a:spLocks noChangeArrowheads="1"/>
          </p:cNvSpPr>
          <p:nvPr/>
        </p:nvSpPr>
        <p:spPr bwMode="auto">
          <a:xfrm>
            <a:off x="5867400" y="6400800"/>
            <a:ext cx="949325" cy="228600"/>
          </a:xfrm>
          <a:prstGeom prst="rect">
            <a:avLst/>
          </a:prstGeom>
          <a:noFill/>
          <a:ln w="9525">
            <a:noFill/>
            <a:miter lim="800000"/>
            <a:headEnd/>
            <a:tailEnd/>
          </a:ln>
          <a:effectLst/>
        </p:spPr>
        <p:txBody>
          <a:bodyPr wrap="none">
            <a:spAutoFit/>
          </a:bodyPr>
          <a:lstStyle/>
          <a:p>
            <a:r>
              <a:rPr lang="en-US" sz="900" b="1">
                <a:solidFill>
                  <a:srgbClr val="FF0000"/>
                </a:solidFill>
              </a:rPr>
              <a:t>Carova Heights</a:t>
            </a:r>
          </a:p>
        </p:txBody>
      </p:sp>
      <p:pic>
        <p:nvPicPr>
          <p:cNvPr id="12295" name="Picture 7" descr="AH exterior"/>
          <p:cNvPicPr>
            <a:picLocks noChangeAspect="1" noChangeArrowheads="1"/>
          </p:cNvPicPr>
          <p:nvPr/>
        </p:nvPicPr>
        <p:blipFill>
          <a:blip r:embed="rId4" cstate="print"/>
          <a:srcRect/>
          <a:stretch>
            <a:fillRect/>
          </a:stretch>
        </p:blipFill>
        <p:spPr bwMode="auto">
          <a:xfrm>
            <a:off x="2895600" y="6781800"/>
            <a:ext cx="1600200" cy="1198563"/>
          </a:xfrm>
          <a:prstGeom prst="rect">
            <a:avLst/>
          </a:prstGeom>
          <a:noFill/>
        </p:spPr>
      </p:pic>
      <p:sp>
        <p:nvSpPr>
          <p:cNvPr id="12296" name="Rectangle 8"/>
          <p:cNvSpPr>
            <a:spLocks noGrp="1" noChangeArrowheads="1"/>
          </p:cNvSpPr>
          <p:nvPr>
            <p:ph type="title" idx="4294967295"/>
          </p:nvPr>
        </p:nvSpPr>
        <p:spPr>
          <a:xfrm>
            <a:off x="533400" y="228600"/>
            <a:ext cx="5829300" cy="1524000"/>
          </a:xfrm>
        </p:spPr>
        <p:txBody>
          <a:bodyPr/>
          <a:lstStyle/>
          <a:p>
            <a:r>
              <a:rPr lang="en-US" sz="3200"/>
              <a:t>Up the Beach to Carova Heights</a:t>
            </a:r>
          </a:p>
        </p:txBody>
      </p:sp>
    </p:spTree>
  </p:cSld>
  <p:clrMapOvr>
    <a:masterClrMapping/>
  </p:clrMapOvr>
  <p:transition advTm="10688">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descr="Fuzz Ball-128"/>
          <p:cNvSpPr>
            <a:spLocks noChangeArrowheads="1"/>
          </p:cNvSpPr>
          <p:nvPr/>
        </p:nvSpPr>
        <p:spPr bwMode="auto">
          <a:xfrm>
            <a:off x="609600" y="1676400"/>
            <a:ext cx="5715000" cy="5715000"/>
          </a:xfrm>
          <a:prstGeom prst="rect">
            <a:avLst/>
          </a:prstGeom>
          <a:blipFill dpi="0" rotWithShape="0">
            <a:blip r:embed="rId4" cstate="print"/>
            <a:srcRect/>
            <a:stretch>
              <a:fillRect/>
            </a:stretch>
          </a:blipFill>
          <a:ln w="9525">
            <a:solidFill>
              <a:schemeClr val="tx1"/>
            </a:solidFill>
            <a:miter lim="800000"/>
            <a:headEnd/>
            <a:tailEnd/>
          </a:ln>
          <a:effectLst/>
        </p:spPr>
        <p:txBody>
          <a:bodyPr wrap="none" anchor="ctr"/>
          <a:lstStyle/>
          <a:p>
            <a:endParaRPr lang="en-US"/>
          </a:p>
        </p:txBody>
      </p:sp>
      <p:sp>
        <p:nvSpPr>
          <p:cNvPr id="14339" name="Text Box 3"/>
          <p:cNvSpPr txBox="1">
            <a:spLocks noChangeArrowheads="1"/>
          </p:cNvSpPr>
          <p:nvPr/>
        </p:nvSpPr>
        <p:spPr bwMode="auto">
          <a:xfrm>
            <a:off x="838200" y="1728788"/>
            <a:ext cx="5348288" cy="6321425"/>
          </a:xfrm>
          <a:prstGeom prst="rect">
            <a:avLst/>
          </a:prstGeom>
          <a:noFill/>
          <a:ln w="9525">
            <a:noFill/>
            <a:miter lim="800000"/>
            <a:headEnd/>
            <a:tailEnd/>
          </a:ln>
          <a:effectLst/>
        </p:spPr>
        <p:txBody>
          <a:bodyPr wrap="none">
            <a:spAutoFit/>
          </a:bodyPr>
          <a:lstStyle/>
          <a:p>
            <a:r>
              <a:rPr lang="en-US" sz="1800">
                <a:solidFill>
                  <a:schemeClr val="bg1"/>
                </a:solidFill>
              </a:rPr>
              <a:t>Rentals</a:t>
            </a:r>
            <a:r>
              <a:rPr lang="en-US" sz="1600">
                <a:solidFill>
                  <a:schemeClr val="bg1"/>
                </a:solidFill>
              </a:rPr>
              <a:t>:  If you want to rent a 4wd </a:t>
            </a:r>
            <a:br>
              <a:rPr lang="en-US" sz="1600">
                <a:solidFill>
                  <a:schemeClr val="bg1"/>
                </a:solidFill>
              </a:rPr>
            </a:br>
            <a:r>
              <a:rPr lang="en-US" sz="1600">
                <a:solidFill>
                  <a:schemeClr val="bg1"/>
                </a:solidFill>
              </a:rPr>
              <a:t>inexpensively we recommend Dollar Rent-a-Car at</a:t>
            </a:r>
            <a:br>
              <a:rPr lang="en-US" sz="1600">
                <a:solidFill>
                  <a:schemeClr val="bg1"/>
                </a:solidFill>
              </a:rPr>
            </a:br>
            <a:r>
              <a:rPr lang="en-US" sz="1600">
                <a:solidFill>
                  <a:schemeClr val="bg1"/>
                </a:solidFill>
              </a:rPr>
              <a:t>the Norfolk Int’l Airport.  You can leave your two-wheeler</a:t>
            </a:r>
            <a:br>
              <a:rPr lang="en-US" sz="1600">
                <a:solidFill>
                  <a:schemeClr val="bg1"/>
                </a:solidFill>
              </a:rPr>
            </a:br>
            <a:r>
              <a:rPr lang="en-US" sz="1600">
                <a:solidFill>
                  <a:schemeClr val="bg1"/>
                </a:solidFill>
              </a:rPr>
              <a:t>in long term parking.  It should cost $225 to $275 for the week.</a:t>
            </a:r>
          </a:p>
          <a:p>
            <a:r>
              <a:rPr lang="en-US" sz="1600">
                <a:solidFill>
                  <a:schemeClr val="bg1"/>
                </a:solidFill>
              </a:rPr>
              <a:t>On-line: </a:t>
            </a:r>
            <a:r>
              <a:rPr lang="en-US" sz="1600">
                <a:solidFill>
                  <a:schemeClr val="bg1"/>
                </a:solidFill>
                <a:hlinkClick r:id="rId5"/>
              </a:rPr>
              <a:t>www.dollar.com</a:t>
            </a:r>
            <a:r>
              <a:rPr lang="en-US" sz="1600">
                <a:solidFill>
                  <a:schemeClr val="bg1"/>
                </a:solidFill>
              </a:rPr>
              <a:t> or call866-434-2226</a:t>
            </a:r>
          </a:p>
          <a:p>
            <a:endParaRPr lang="en-US" sz="1600">
              <a:solidFill>
                <a:schemeClr val="bg1"/>
              </a:solidFill>
            </a:endParaRPr>
          </a:p>
          <a:p>
            <a:endParaRPr lang="en-US" sz="1600">
              <a:solidFill>
                <a:schemeClr val="bg1"/>
              </a:solidFill>
            </a:endParaRPr>
          </a:p>
          <a:p>
            <a:endParaRPr lang="en-US" sz="1600">
              <a:solidFill>
                <a:schemeClr val="bg1"/>
              </a:solidFill>
            </a:endParaRPr>
          </a:p>
          <a:p>
            <a:endParaRPr lang="en-US" sz="1600">
              <a:solidFill>
                <a:schemeClr val="bg1"/>
              </a:solidFill>
            </a:endParaRPr>
          </a:p>
          <a:p>
            <a:endParaRPr lang="en-US" sz="1600">
              <a:solidFill>
                <a:schemeClr val="bg1"/>
              </a:solidFill>
            </a:endParaRPr>
          </a:p>
          <a:p>
            <a:endParaRPr lang="en-US" sz="1600">
              <a:solidFill>
                <a:schemeClr val="bg1"/>
              </a:solidFill>
            </a:endParaRPr>
          </a:p>
          <a:p>
            <a:endParaRPr lang="en-US" sz="1400">
              <a:solidFill>
                <a:schemeClr val="bg1"/>
              </a:solidFill>
            </a:endParaRPr>
          </a:p>
          <a:p>
            <a:endParaRPr lang="en-US" sz="1400">
              <a:solidFill>
                <a:schemeClr val="bg1"/>
              </a:solidFill>
            </a:endParaRPr>
          </a:p>
          <a:p>
            <a:r>
              <a:rPr lang="en-US" sz="1800" b="1">
                <a:solidFill>
                  <a:schemeClr val="bg1"/>
                </a:solidFill>
                <a:effectLst>
                  <a:outerShdw blurRad="38100" dist="38100" dir="2700000" algn="tl">
                    <a:srgbClr val="C0C0C0"/>
                  </a:outerShdw>
                </a:effectLst>
              </a:rPr>
              <a:t>Parking 2-Wheel Drive Cars</a:t>
            </a:r>
            <a:r>
              <a:rPr lang="en-US" sz="1400">
                <a:solidFill>
                  <a:schemeClr val="bg1"/>
                </a:solidFill>
                <a:effectLst>
                  <a:outerShdw blurRad="38100" dist="38100" dir="2700000" algn="tl">
                    <a:srgbClr val="C0C0C0"/>
                  </a:outerShdw>
                </a:effectLst>
              </a:rPr>
              <a:t>: </a:t>
            </a:r>
            <a:r>
              <a:rPr lang="en-US" sz="1600" b="1">
                <a:solidFill>
                  <a:schemeClr val="bg1"/>
                </a:solidFill>
                <a:effectLst>
                  <a:outerShdw blurRad="38100" dist="38100" dir="2700000" algn="tl">
                    <a:srgbClr val="C0C0C0"/>
                  </a:outerShdw>
                </a:effectLst>
              </a:rPr>
              <a:t>You can park at </a:t>
            </a:r>
          </a:p>
          <a:p>
            <a:r>
              <a:rPr lang="en-US" sz="1600" b="1">
                <a:solidFill>
                  <a:schemeClr val="bg1"/>
                </a:solidFill>
                <a:effectLst>
                  <a:outerShdw blurRad="38100" dist="38100" dir="2700000" algn="tl">
                    <a:srgbClr val="C0C0C0"/>
                  </a:outerShdw>
                </a:effectLst>
              </a:rPr>
              <a:t>A-1 Towing’s lot for $10 per day if the public lot on </a:t>
            </a:r>
          </a:p>
          <a:p>
            <a:r>
              <a:rPr lang="en-US" sz="1600" b="1">
                <a:solidFill>
                  <a:schemeClr val="bg1"/>
                </a:solidFill>
                <a:effectLst>
                  <a:outerShdw blurRad="38100" dist="38100" dir="2700000" algn="tl">
                    <a:srgbClr val="C0C0C0"/>
                  </a:outerShdw>
                </a:effectLst>
              </a:rPr>
              <a:t>Shad Road is full. </a:t>
            </a:r>
          </a:p>
          <a:p>
            <a:r>
              <a:rPr lang="en-US" sz="1800" b="1">
                <a:solidFill>
                  <a:schemeClr val="bg1"/>
                </a:solidFill>
                <a:effectLst>
                  <a:outerShdw blurRad="38100" dist="38100" dir="2700000" algn="tl">
                    <a:srgbClr val="C0C0C0"/>
                  </a:outerShdw>
                </a:effectLst>
              </a:rPr>
              <a:t>A-1: 2051 Ocean Pearl Rd, Corolla, NC </a:t>
            </a:r>
          </a:p>
          <a:p>
            <a:r>
              <a:rPr lang="en-US" sz="1600" b="1">
                <a:solidFill>
                  <a:schemeClr val="bg1"/>
                </a:solidFill>
                <a:effectLst>
                  <a:outerShdw blurRad="38100" dist="38100" dir="2700000" algn="tl">
                    <a:srgbClr val="C0C0C0"/>
                  </a:outerShdw>
                </a:effectLst>
              </a:rPr>
              <a:t>(8.63 miles away) 252-453-4002</a:t>
            </a:r>
            <a:endParaRPr lang="en-US" sz="1800" b="1">
              <a:solidFill>
                <a:schemeClr val="bg1"/>
              </a:solidFill>
              <a:effectLst>
                <a:outerShdw blurRad="38100" dist="38100" dir="2700000" algn="tl">
                  <a:srgbClr val="C0C0C0"/>
                </a:outerShdw>
              </a:effectLst>
            </a:endParaRPr>
          </a:p>
          <a:p>
            <a:endParaRPr lang="en-US" sz="1600" b="1">
              <a:solidFill>
                <a:schemeClr val="bg1"/>
              </a:solidFill>
              <a:effectLst>
                <a:outerShdw blurRad="38100" dist="38100" dir="2700000" algn="tl">
                  <a:srgbClr val="C0C0C0"/>
                </a:outerShdw>
              </a:effectLst>
            </a:endParaRPr>
          </a:p>
          <a:p>
            <a:r>
              <a:rPr lang="en-US" sz="1600" b="1">
                <a:solidFill>
                  <a:schemeClr val="bg1"/>
                </a:solidFill>
                <a:effectLst>
                  <a:outerShdw blurRad="38100" dist="38100" dir="2700000" algn="tl">
                    <a:srgbClr val="C0C0C0"/>
                  </a:outerShdw>
                </a:effectLst>
              </a:rPr>
              <a:t>Back Roads Eat Tires: Riding the back roads is</a:t>
            </a:r>
            <a:br>
              <a:rPr lang="en-US" sz="1600" b="1">
                <a:solidFill>
                  <a:schemeClr val="bg1"/>
                </a:solidFill>
                <a:effectLst>
                  <a:outerShdw blurRad="38100" dist="38100" dir="2700000" algn="tl">
                    <a:srgbClr val="C0C0C0"/>
                  </a:outerShdw>
                </a:effectLst>
              </a:rPr>
            </a:br>
            <a:r>
              <a:rPr lang="en-US" sz="1600" b="1">
                <a:solidFill>
                  <a:schemeClr val="bg1"/>
                </a:solidFill>
                <a:effectLst>
                  <a:outerShdw blurRad="38100" dist="38100" dir="2700000" algn="tl">
                    <a:srgbClr val="C0C0C0"/>
                  </a:outerShdw>
                </a:effectLst>
              </a:rPr>
              <a:t>great fun, but you will encounter some areas</a:t>
            </a:r>
            <a:br>
              <a:rPr lang="en-US" sz="1600" b="1">
                <a:solidFill>
                  <a:schemeClr val="bg1"/>
                </a:solidFill>
                <a:effectLst>
                  <a:outerShdw blurRad="38100" dist="38100" dir="2700000" algn="tl">
                    <a:srgbClr val="C0C0C0"/>
                  </a:outerShdw>
                </a:effectLst>
              </a:rPr>
            </a:br>
            <a:r>
              <a:rPr lang="en-US" sz="1600" b="1">
                <a:solidFill>
                  <a:schemeClr val="bg1"/>
                </a:solidFill>
                <a:effectLst>
                  <a:outerShdw blurRad="38100" dist="38100" dir="2700000" algn="tl">
                    <a:srgbClr val="C0C0C0"/>
                  </a:outerShdw>
                </a:effectLst>
              </a:rPr>
              <a:t>that destroy tires.</a:t>
            </a:r>
          </a:p>
          <a:p>
            <a:endParaRPr lang="en-US" sz="1600" b="1">
              <a:solidFill>
                <a:schemeClr val="bg1"/>
              </a:solidFill>
              <a:effectLst>
                <a:outerShdw blurRad="38100" dist="38100" dir="2700000" algn="tl">
                  <a:srgbClr val="C0C0C0"/>
                </a:outerShdw>
              </a:effectLst>
            </a:endParaRPr>
          </a:p>
          <a:p>
            <a:endParaRPr lang="en-US" sz="1400">
              <a:solidFill>
                <a:schemeClr val="bg1"/>
              </a:solidFill>
              <a:effectLst>
                <a:outerShdw blurRad="38100" dist="38100" dir="2700000" algn="tl">
                  <a:srgbClr val="C0C0C0"/>
                </a:outerShdw>
              </a:effectLst>
            </a:endParaRPr>
          </a:p>
          <a:p>
            <a:endParaRPr lang="en-US">
              <a:solidFill>
                <a:schemeClr val="bg1"/>
              </a:solidFill>
              <a:effectLst>
                <a:outerShdw blurRad="38100" dist="38100" dir="2700000" algn="tl">
                  <a:srgbClr val="C0C0C0"/>
                </a:outerShdw>
              </a:effectLst>
            </a:endParaRPr>
          </a:p>
        </p:txBody>
      </p:sp>
      <p:sp>
        <p:nvSpPr>
          <p:cNvPr id="14340" name="Rectangle 4"/>
          <p:cNvSpPr>
            <a:spLocks noGrp="1" noChangeArrowheads="1"/>
          </p:cNvSpPr>
          <p:nvPr>
            <p:ph type="title" idx="4294967295"/>
          </p:nvPr>
        </p:nvSpPr>
        <p:spPr>
          <a:xfrm>
            <a:off x="533400" y="228600"/>
            <a:ext cx="5829300" cy="1524000"/>
          </a:xfrm>
          <a:ln>
            <a:solidFill>
              <a:srgbClr val="996633"/>
            </a:solidFill>
          </a:ln>
        </p:spPr>
        <p:txBody>
          <a:bodyPr/>
          <a:lstStyle/>
          <a:p>
            <a:r>
              <a:rPr lang="en-US">
                <a:solidFill>
                  <a:srgbClr val="996633"/>
                </a:solidFill>
              </a:rPr>
              <a:t>4WD RENTALS &amp; Parking</a:t>
            </a:r>
          </a:p>
        </p:txBody>
      </p:sp>
      <p:sp>
        <p:nvSpPr>
          <p:cNvPr id="14341" name="Text Box 5"/>
          <p:cNvSpPr txBox="1">
            <a:spLocks noChangeArrowheads="1"/>
          </p:cNvSpPr>
          <p:nvPr/>
        </p:nvSpPr>
        <p:spPr bwMode="auto">
          <a:xfrm>
            <a:off x="669925" y="7510463"/>
            <a:ext cx="5329238" cy="820737"/>
          </a:xfrm>
          <a:prstGeom prst="rect">
            <a:avLst/>
          </a:prstGeom>
          <a:noFill/>
          <a:ln w="9525">
            <a:noFill/>
            <a:miter lim="800000"/>
            <a:headEnd/>
            <a:tailEnd/>
          </a:ln>
          <a:effectLst/>
        </p:spPr>
        <p:txBody>
          <a:bodyPr wrap="none">
            <a:spAutoFit/>
          </a:bodyPr>
          <a:lstStyle/>
          <a:p>
            <a:r>
              <a:rPr lang="en-US" i="1">
                <a:solidFill>
                  <a:srgbClr val="996633"/>
                </a:solidFill>
              </a:rPr>
              <a:t>You must keep at least </a:t>
            </a:r>
            <a:r>
              <a:rPr lang="en-US" i="1">
                <a:solidFill>
                  <a:srgbClr val="FF0000"/>
                </a:solidFill>
              </a:rPr>
              <a:t>50 feet</a:t>
            </a:r>
            <a:r>
              <a:rPr lang="en-US" i="1">
                <a:solidFill>
                  <a:srgbClr val="996633"/>
                </a:solidFill>
              </a:rPr>
              <a:t> from horses</a:t>
            </a:r>
            <a:br>
              <a:rPr lang="en-US" i="1">
                <a:solidFill>
                  <a:srgbClr val="996633"/>
                </a:solidFill>
              </a:rPr>
            </a:br>
            <a:r>
              <a:rPr lang="en-US" i="1">
                <a:solidFill>
                  <a:srgbClr val="996633"/>
                </a:solidFill>
              </a:rPr>
              <a:t>at all times!</a:t>
            </a:r>
          </a:p>
        </p:txBody>
      </p:sp>
    </p:spTree>
  </p:cSld>
  <p:clrMapOvr>
    <a:overrideClrMapping bg1="lt1" tx1="dk1" bg2="lt2" tx2="dk2" accent1="accent1" accent2="accent2" accent3="accent3" accent4="accent4" accent5="accent5" accent6="accent6" hlink="hlink" folHlink="folHlink"/>
  </p:clrMapOvr>
  <p:transition advTm="7584">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CHoliday07062"/>
          <p:cNvPicPr>
            <a:picLocks noChangeAspect="1" noChangeArrowheads="1"/>
          </p:cNvPicPr>
          <p:nvPr/>
        </p:nvPicPr>
        <p:blipFill>
          <a:blip r:embed="rId4" cstate="print"/>
          <a:srcRect/>
          <a:stretch>
            <a:fillRect/>
          </a:stretch>
        </p:blipFill>
        <p:spPr bwMode="auto">
          <a:xfrm>
            <a:off x="0" y="457200"/>
            <a:ext cx="6858000" cy="5143500"/>
          </a:xfrm>
          <a:prstGeom prst="rect">
            <a:avLst/>
          </a:prstGeom>
          <a:noFill/>
        </p:spPr>
      </p:pic>
      <p:sp>
        <p:nvSpPr>
          <p:cNvPr id="16387" name="Rectangle 3"/>
          <p:cNvSpPr>
            <a:spLocks noGrp="1" noChangeArrowheads="1"/>
          </p:cNvSpPr>
          <p:nvPr>
            <p:ph type="title" idx="4294967295"/>
          </p:nvPr>
        </p:nvSpPr>
        <p:spPr>
          <a:xfrm>
            <a:off x="533400" y="152400"/>
            <a:ext cx="5829300" cy="1219200"/>
          </a:xfrm>
        </p:spPr>
        <p:txBody>
          <a:bodyPr/>
          <a:lstStyle/>
          <a:p>
            <a:r>
              <a:rPr lang="en-US">
                <a:solidFill>
                  <a:srgbClr val="00FF00"/>
                </a:solidFill>
              </a:rPr>
              <a:t>Off Road Driving</a:t>
            </a:r>
          </a:p>
        </p:txBody>
      </p:sp>
      <p:sp>
        <p:nvSpPr>
          <p:cNvPr id="16388" name="Rectangle 4"/>
          <p:cNvSpPr>
            <a:spLocks noChangeArrowheads="1"/>
          </p:cNvSpPr>
          <p:nvPr/>
        </p:nvSpPr>
        <p:spPr bwMode="auto">
          <a:xfrm>
            <a:off x="533400" y="3479800"/>
            <a:ext cx="5791200" cy="5786438"/>
          </a:xfrm>
          <a:prstGeom prst="rect">
            <a:avLst/>
          </a:prstGeom>
          <a:noFill/>
          <a:ln w="9525">
            <a:noFill/>
            <a:miter lim="800000"/>
            <a:headEnd/>
            <a:tailEnd/>
          </a:ln>
          <a:effectLst/>
        </p:spPr>
        <p:txBody>
          <a:bodyPr>
            <a:spAutoFit/>
          </a:bodyPr>
          <a:lstStyle/>
          <a:p>
            <a:pPr eaLnBrk="0" hangingPunct="0">
              <a:spcBef>
                <a:spcPct val="50000"/>
              </a:spcBef>
            </a:pPr>
            <a:r>
              <a:rPr lang="en-US" sz="1600" b="1">
                <a:effectLst>
                  <a:outerShdw blurRad="38100" dist="38100" dir="2700000" algn="tl">
                    <a:srgbClr val="C0C0C0"/>
                  </a:outerShdw>
                </a:effectLst>
              </a:rPr>
              <a:t>Four-Wheel-Driving Tips</a:t>
            </a:r>
            <a:r>
              <a:rPr lang="en-US" sz="1600">
                <a:effectLst>
                  <a:outerShdw blurRad="38100" dist="38100" dir="2700000" algn="tl">
                    <a:srgbClr val="C0C0C0"/>
                  </a:outerShdw>
                </a:effectLst>
              </a:rPr>
              <a:t>: Always try to arrive before dark, as the beach is more difficult to navigate at night. Bring a tire pressure gauge. We recommend lowering your tire pressure to 18-25 psi. </a:t>
            </a:r>
          </a:p>
          <a:p>
            <a:pPr eaLnBrk="0" hangingPunct="0">
              <a:spcBef>
                <a:spcPct val="50000"/>
              </a:spcBef>
            </a:pPr>
            <a:r>
              <a:rPr lang="en-US" sz="1600">
                <a:effectLst>
                  <a:outerShdw blurRad="38100" dist="38100" dir="2700000" algn="tl">
                    <a:srgbClr val="C0C0C0"/>
                  </a:outerShdw>
                </a:effectLst>
              </a:rPr>
              <a:t>Check area tide charts prior to arrival; low tide is ideal for beach driving. </a:t>
            </a:r>
          </a:p>
          <a:p>
            <a:pPr eaLnBrk="0" hangingPunct="0">
              <a:spcBef>
                <a:spcPct val="50000"/>
              </a:spcBef>
            </a:pPr>
            <a:r>
              <a:rPr lang="en-US" sz="1600">
                <a:effectLst>
                  <a:outerShdw blurRad="38100" dist="38100" dir="2700000" algn="tl">
                    <a:srgbClr val="C0C0C0"/>
                  </a:outerShdw>
                </a:effectLst>
              </a:rPr>
              <a:t>Please follow all posted speed limits </a:t>
            </a:r>
          </a:p>
          <a:p>
            <a:pPr eaLnBrk="0" hangingPunct="0">
              <a:spcBef>
                <a:spcPct val="50000"/>
              </a:spcBef>
            </a:pPr>
            <a:r>
              <a:rPr lang="en-US" sz="1600">
                <a:solidFill>
                  <a:srgbClr val="000099"/>
                </a:solidFill>
                <a:effectLst>
                  <a:outerShdw blurRad="38100" dist="38100" dir="2700000" algn="tl">
                    <a:srgbClr val="C0C0C0"/>
                  </a:outerShdw>
                </a:effectLst>
              </a:rPr>
              <a:t>(35 mph, 15 mph when within 300 feet of pedestrians).</a:t>
            </a:r>
            <a:r>
              <a:rPr lang="en-US" sz="1600">
                <a:effectLst>
                  <a:outerShdw blurRad="38100" dist="38100" dir="2700000" algn="tl">
                    <a:srgbClr val="C0C0C0"/>
                  </a:outerShdw>
                </a:effectLst>
              </a:rPr>
              <a:t> </a:t>
            </a:r>
          </a:p>
          <a:p>
            <a:pPr eaLnBrk="0" hangingPunct="0">
              <a:spcBef>
                <a:spcPct val="50000"/>
              </a:spcBef>
            </a:pPr>
            <a:r>
              <a:rPr lang="en-US" sz="1400">
                <a:effectLst>
                  <a:outerShdw blurRad="38100" dist="38100" dir="2700000" algn="tl">
                    <a:srgbClr val="C0C0C0"/>
                  </a:outerShdw>
                </a:effectLst>
              </a:rPr>
              <a:t>Vehicles parked on the beach must be parked in the area east of the dune line and west of the hard packed sand strip, adjacent to the water’s edge. </a:t>
            </a:r>
          </a:p>
          <a:p>
            <a:pPr eaLnBrk="0" hangingPunct="0">
              <a:spcBef>
                <a:spcPct val="50000"/>
              </a:spcBef>
            </a:pPr>
            <a:r>
              <a:rPr lang="en-US" sz="1400">
                <a:effectLst>
                  <a:outerShdw blurRad="38100" dist="38100" dir="2700000" algn="tl">
                    <a:srgbClr val="C0C0C0"/>
                  </a:outerShdw>
                </a:effectLst>
              </a:rPr>
              <a:t>No chairs, coolers, fishing lines, holes, trenches, or any other items are permitted to block the foreshore. </a:t>
            </a:r>
          </a:p>
          <a:p>
            <a:pPr eaLnBrk="0" hangingPunct="0">
              <a:spcBef>
                <a:spcPct val="50000"/>
              </a:spcBef>
            </a:pPr>
            <a:r>
              <a:rPr lang="en-US" sz="1400">
                <a:effectLst>
                  <a:outerShdw blurRad="38100" dist="38100" dir="2700000" algn="tl">
                    <a:srgbClr val="C0C0C0"/>
                  </a:outerShdw>
                </a:effectLst>
              </a:rPr>
              <a:t>Operators must be 16 years of age and possess a valid driver’s license. </a:t>
            </a:r>
          </a:p>
          <a:p>
            <a:pPr eaLnBrk="0" hangingPunct="0">
              <a:spcBef>
                <a:spcPct val="50000"/>
              </a:spcBef>
            </a:pPr>
            <a:r>
              <a:rPr lang="en-US" sz="1400">
                <a:solidFill>
                  <a:srgbClr val="FF0000"/>
                </a:solidFill>
                <a:effectLst>
                  <a:outerShdw blurRad="38100" dist="38100" dir="2700000" algn="tl">
                    <a:srgbClr val="C0C0C0"/>
                  </a:outerShdw>
                </a:effectLst>
              </a:rPr>
              <a:t>ATVs are NOT permitted in Currituck county. </a:t>
            </a:r>
          </a:p>
          <a:p>
            <a:pPr eaLnBrk="0" hangingPunct="0">
              <a:spcBef>
                <a:spcPct val="50000"/>
              </a:spcBef>
            </a:pPr>
            <a:r>
              <a:rPr lang="en-US" sz="1400">
                <a:effectLst>
                  <a:outerShdw blurRad="38100" dist="38100" dir="2700000" algn="tl">
                    <a:srgbClr val="C0C0C0"/>
                  </a:outerShdw>
                </a:effectLst>
              </a:rPr>
              <a:t>Currituck County does not allow personal motorized watercraft on the ocean. Jet skis and personal motorboats are allowed on the Currituck Sound. The closest boat ramp is located at the Whalehead Club in Corolla. </a:t>
            </a:r>
          </a:p>
          <a:p>
            <a:pPr eaLnBrk="0" hangingPunct="0">
              <a:spcBef>
                <a:spcPct val="50000"/>
              </a:spcBef>
            </a:pPr>
            <a:r>
              <a:rPr lang="en-US" sz="1400" b="1">
                <a:effectLst>
                  <a:outerShdw blurRad="38100" dist="38100" dir="2700000" algn="tl">
                    <a:srgbClr val="C0C0C0"/>
                  </a:outerShdw>
                </a:effectLst>
              </a:rPr>
              <a:t>Approximately, when is the best time to travel up the 4x4 beaches?</a:t>
            </a:r>
            <a:endParaRPr lang="en-US" sz="1400">
              <a:effectLst>
                <a:outerShdw blurRad="38100" dist="38100" dir="2700000" algn="tl">
                  <a:srgbClr val="C0C0C0"/>
                </a:outerShdw>
              </a:effectLst>
            </a:endParaRPr>
          </a:p>
          <a:p>
            <a:pPr eaLnBrk="0" hangingPunct="0">
              <a:spcBef>
                <a:spcPct val="50000"/>
              </a:spcBef>
            </a:pPr>
            <a:r>
              <a:rPr lang="en-US" sz="1400">
                <a:effectLst>
                  <a:outerShdw blurRad="38100" dist="38100" dir="2700000" algn="tl">
                    <a:srgbClr val="C0C0C0"/>
                  </a:outerShdw>
                </a:effectLst>
              </a:rPr>
              <a:t>Low tide is the best time to travel up and down the 4x4 beaches.  To view a current tide chart, please follow this link to </a:t>
            </a:r>
            <a:r>
              <a:rPr lang="en-US" sz="1400">
                <a:effectLst>
                  <a:outerShdw blurRad="38100" dist="38100" dir="2700000" algn="tl">
                    <a:srgbClr val="C0C0C0"/>
                  </a:outerShdw>
                </a:effectLst>
                <a:hlinkClick r:id="rId5"/>
              </a:rPr>
              <a:t>www.saltwatertides.com</a:t>
            </a:r>
            <a:r>
              <a:rPr lang="en-US" sz="1400">
                <a:effectLst>
                  <a:outerShdw blurRad="38100" dist="38100" dir="2700000" algn="tl">
                    <a:srgbClr val="C0C0C0"/>
                  </a:outerShdw>
                </a:effectLst>
              </a:rPr>
              <a:t>.</a:t>
            </a:r>
          </a:p>
          <a:p>
            <a:pPr eaLnBrk="0" hangingPunct="0">
              <a:spcBef>
                <a:spcPct val="50000"/>
              </a:spcBef>
            </a:pPr>
            <a:endParaRPr lang="en-US" sz="1400">
              <a:effectLst>
                <a:outerShdw blurRad="38100" dist="38100" dir="2700000" algn="tl">
                  <a:srgbClr val="C0C0C0"/>
                </a:outerShdw>
              </a:effectLst>
            </a:endParaRPr>
          </a:p>
        </p:txBody>
      </p:sp>
    </p:spTree>
  </p:cSld>
  <p:clrMapOvr>
    <a:overrideClrMapping bg1="lt1" tx1="dk1" bg2="lt2" tx2="dk2" accent1="accent1" accent2="accent2" accent3="accent3" accent4="accent4" accent5="accent5" accent6="accent6" hlink="hlink" folHlink="folHlink"/>
  </p:clrMapOvr>
  <p:transition advTm="16">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057400" y="381000"/>
            <a:ext cx="2895600" cy="381000"/>
          </a:xfrm>
          <a:prstGeom prst="rect">
            <a:avLst/>
          </a:prstGeom>
          <a:solidFill>
            <a:srgbClr val="000099"/>
          </a:solidFill>
          <a:ln w="9525">
            <a:solidFill>
              <a:schemeClr val="tx1"/>
            </a:solidFill>
            <a:miter lim="800000"/>
            <a:headEnd/>
            <a:tailEnd/>
          </a:ln>
          <a:effectLst/>
        </p:spPr>
        <p:txBody>
          <a:bodyPr wrap="none" anchor="ctr"/>
          <a:lstStyle/>
          <a:p>
            <a:endParaRPr lang="en-US"/>
          </a:p>
        </p:txBody>
      </p:sp>
      <p:pic>
        <p:nvPicPr>
          <p:cNvPr id="18435" name="Picture 3" descr="Jeditrips-85"/>
          <p:cNvPicPr>
            <a:picLocks noChangeAspect="1" noChangeArrowheads="1"/>
          </p:cNvPicPr>
          <p:nvPr/>
        </p:nvPicPr>
        <p:blipFill>
          <a:blip r:embed="rId3" cstate="print"/>
          <a:srcRect/>
          <a:stretch>
            <a:fillRect/>
          </a:stretch>
        </p:blipFill>
        <p:spPr bwMode="auto">
          <a:xfrm>
            <a:off x="0" y="228600"/>
            <a:ext cx="6858000" cy="5105400"/>
          </a:xfrm>
          <a:prstGeom prst="rect">
            <a:avLst/>
          </a:prstGeom>
          <a:noFill/>
        </p:spPr>
      </p:pic>
      <p:sp>
        <p:nvSpPr>
          <p:cNvPr id="18436" name="Rectangle 4"/>
          <p:cNvSpPr>
            <a:spLocks noGrp="1" noChangeArrowheads="1"/>
          </p:cNvSpPr>
          <p:nvPr>
            <p:ph type="title" idx="4294967295"/>
          </p:nvPr>
        </p:nvSpPr>
        <p:spPr>
          <a:xfrm>
            <a:off x="533400" y="76200"/>
            <a:ext cx="5829300" cy="990600"/>
          </a:xfrm>
        </p:spPr>
        <p:txBody>
          <a:bodyPr/>
          <a:lstStyle/>
          <a:p>
            <a:r>
              <a:rPr lang="en-US" sz="4000" b="1">
                <a:solidFill>
                  <a:srgbClr val="FF0000"/>
                </a:solidFill>
                <a:effectLst>
                  <a:outerShdw blurRad="38100" dist="38100" dir="2700000" algn="tl">
                    <a:srgbClr val="C0C0C0"/>
                  </a:outerShdw>
                </a:effectLst>
              </a:rPr>
              <a:t>What We Provide</a:t>
            </a:r>
          </a:p>
        </p:txBody>
      </p:sp>
      <p:sp>
        <p:nvSpPr>
          <p:cNvPr id="18437" name="Rectangle 5"/>
          <p:cNvSpPr>
            <a:spLocks noChangeArrowheads="1"/>
          </p:cNvSpPr>
          <p:nvPr/>
        </p:nvSpPr>
        <p:spPr bwMode="auto">
          <a:xfrm>
            <a:off x="228600" y="609600"/>
            <a:ext cx="3429000" cy="8526463"/>
          </a:xfrm>
          <a:prstGeom prst="rect">
            <a:avLst/>
          </a:prstGeom>
          <a:noFill/>
          <a:ln w="9525">
            <a:noFill/>
            <a:miter lim="800000"/>
            <a:headEnd/>
            <a:tailEnd/>
          </a:ln>
          <a:effectLst/>
        </p:spPr>
        <p:txBody>
          <a:bodyPr>
            <a:spAutoFit/>
          </a:bodyPr>
          <a:lstStyle/>
          <a:p>
            <a:pPr>
              <a:spcBef>
                <a:spcPct val="50000"/>
              </a:spcBef>
            </a:pPr>
            <a:r>
              <a:rPr lang="en-US" sz="1600" b="1">
                <a:solidFill>
                  <a:srgbClr val="000099"/>
                </a:solidFill>
                <a:effectLst>
                  <a:outerShdw blurRad="38100" dist="38100" dir="2700000" algn="tl">
                    <a:srgbClr val="C0C0C0"/>
                  </a:outerShdw>
                </a:effectLst>
              </a:rPr>
              <a:t>Bed Linens</a:t>
            </a:r>
          </a:p>
          <a:p>
            <a:pPr>
              <a:spcBef>
                <a:spcPct val="50000"/>
              </a:spcBef>
            </a:pPr>
            <a:r>
              <a:rPr lang="en-US" sz="1600" b="1">
                <a:solidFill>
                  <a:srgbClr val="000099"/>
                </a:solidFill>
                <a:effectLst>
                  <a:outerShdw blurRad="38100" dist="38100" dir="2700000" algn="tl">
                    <a:srgbClr val="C0C0C0"/>
                  </a:outerShdw>
                </a:effectLst>
              </a:rPr>
              <a:t>Bath Towels </a:t>
            </a:r>
          </a:p>
          <a:p>
            <a:pPr>
              <a:spcBef>
                <a:spcPct val="50000"/>
              </a:spcBef>
            </a:pPr>
            <a:r>
              <a:rPr lang="en-US" sz="1600" b="1">
                <a:solidFill>
                  <a:srgbClr val="000099"/>
                </a:solidFill>
                <a:effectLst>
                  <a:outerShdw blurRad="38100" dist="38100" dir="2700000" algn="tl">
                    <a:srgbClr val="C0C0C0"/>
                  </a:outerShdw>
                </a:effectLst>
              </a:rPr>
              <a:t>Pillows &amp; Blankets, </a:t>
            </a:r>
          </a:p>
          <a:p>
            <a:pPr>
              <a:spcBef>
                <a:spcPct val="50000"/>
              </a:spcBef>
            </a:pPr>
            <a:r>
              <a:rPr lang="en-US" sz="1600" b="1">
                <a:solidFill>
                  <a:srgbClr val="000099"/>
                </a:solidFill>
                <a:effectLst>
                  <a:outerShdw blurRad="38100" dist="38100" dir="2700000" algn="tl">
                    <a:srgbClr val="C0C0C0"/>
                  </a:outerShdw>
                </a:effectLst>
              </a:rPr>
              <a:t>Dishes/Utensils/Cookware* </a:t>
            </a:r>
          </a:p>
          <a:p>
            <a:pPr>
              <a:spcBef>
                <a:spcPct val="50000"/>
              </a:spcBef>
            </a:pPr>
            <a:r>
              <a:rPr lang="en-US" sz="1600" b="1">
                <a:solidFill>
                  <a:srgbClr val="000099"/>
                </a:solidFill>
                <a:effectLst>
                  <a:outerShdw blurRad="38100" dist="38100" dir="2700000" algn="tl">
                    <a:srgbClr val="C0C0C0"/>
                  </a:outerShdw>
                </a:effectLst>
              </a:rPr>
              <a:t>Iron &amp; Ironing Board</a:t>
            </a:r>
          </a:p>
          <a:p>
            <a:pPr>
              <a:spcBef>
                <a:spcPct val="50000"/>
              </a:spcBef>
            </a:pPr>
            <a:r>
              <a:rPr lang="en-US" sz="1600" b="1">
                <a:solidFill>
                  <a:srgbClr val="000099"/>
                </a:solidFill>
                <a:effectLst>
                  <a:outerShdw blurRad="38100" dist="38100" dir="2700000" algn="tl">
                    <a:srgbClr val="C0C0C0"/>
                  </a:outerShdw>
                </a:effectLst>
              </a:rPr>
              <a:t>2 Twin Size </a:t>
            </a:r>
            <a:r>
              <a:rPr lang="en-US" sz="1600" b="1">
                <a:solidFill>
                  <a:srgbClr val="FFFF00"/>
                </a:solidFill>
                <a:effectLst>
                  <a:outerShdw blurRad="38100" dist="38100" dir="2700000" algn="tl">
                    <a:srgbClr val="C0C0C0"/>
                  </a:outerShdw>
                </a:effectLst>
              </a:rPr>
              <a:t>AeroBeds (inflatable)</a:t>
            </a:r>
          </a:p>
          <a:p>
            <a:pPr>
              <a:spcBef>
                <a:spcPct val="50000"/>
              </a:spcBef>
            </a:pPr>
            <a:r>
              <a:rPr lang="en-US" sz="1600" b="1">
                <a:solidFill>
                  <a:srgbClr val="FFFF00"/>
                </a:solidFill>
                <a:effectLst>
                  <a:outerShdw blurRad="38100" dist="38100" dir="2700000" algn="tl">
                    <a:srgbClr val="C0C0C0"/>
                  </a:outerShdw>
                </a:effectLst>
              </a:rPr>
              <a:t>1 baby’s High Chair &amp; Playpen</a:t>
            </a:r>
          </a:p>
          <a:p>
            <a:pPr>
              <a:spcBef>
                <a:spcPct val="50000"/>
              </a:spcBef>
            </a:pPr>
            <a:r>
              <a:rPr lang="en-US" sz="1600" b="1" u="sng">
                <a:solidFill>
                  <a:srgbClr val="FF0000"/>
                </a:solidFill>
                <a:effectLst>
                  <a:outerShdw blurRad="38100" dist="38100" dir="2700000" algn="tl">
                    <a:srgbClr val="C0C0C0"/>
                  </a:outerShdw>
                </a:effectLst>
              </a:rPr>
              <a:t>Appliances:</a:t>
            </a:r>
          </a:p>
          <a:p>
            <a:pPr>
              <a:spcBef>
                <a:spcPct val="50000"/>
              </a:spcBef>
            </a:pPr>
            <a:r>
              <a:rPr lang="en-US" sz="1600" b="1">
                <a:solidFill>
                  <a:srgbClr val="FF0000"/>
                </a:solidFill>
                <a:effectLst>
                  <a:outerShdw blurRad="38100" dist="38100" dir="2700000" algn="tl">
                    <a:srgbClr val="C0C0C0"/>
                  </a:outerShdw>
                </a:effectLst>
              </a:rPr>
              <a:t>Coffeemaker</a:t>
            </a:r>
          </a:p>
          <a:p>
            <a:pPr>
              <a:spcBef>
                <a:spcPct val="50000"/>
              </a:spcBef>
            </a:pPr>
            <a:r>
              <a:rPr lang="en-US" sz="1600" b="1">
                <a:solidFill>
                  <a:srgbClr val="FF0000"/>
                </a:solidFill>
                <a:effectLst>
                  <a:outerShdw blurRad="38100" dist="38100" dir="2700000" algn="tl">
                    <a:srgbClr val="C0C0C0"/>
                  </a:outerShdw>
                </a:effectLst>
              </a:rPr>
              <a:t>Toaster &amp; Toaster Oven, </a:t>
            </a:r>
          </a:p>
          <a:p>
            <a:pPr>
              <a:spcBef>
                <a:spcPct val="50000"/>
              </a:spcBef>
            </a:pPr>
            <a:r>
              <a:rPr lang="en-US" sz="1600" b="1">
                <a:solidFill>
                  <a:srgbClr val="FF0000"/>
                </a:solidFill>
                <a:effectLst>
                  <a:outerShdw blurRad="38100" dist="38100" dir="2700000" algn="tl">
                    <a:srgbClr val="C0C0C0"/>
                  </a:outerShdw>
                </a:effectLst>
              </a:rPr>
              <a:t>Blender</a:t>
            </a:r>
          </a:p>
          <a:p>
            <a:pPr>
              <a:spcBef>
                <a:spcPct val="50000"/>
              </a:spcBef>
            </a:pPr>
            <a:r>
              <a:rPr lang="en-US" sz="1600" b="1">
                <a:solidFill>
                  <a:srgbClr val="FF0000"/>
                </a:solidFill>
                <a:effectLst>
                  <a:outerShdw blurRad="38100" dist="38100" dir="2700000" algn="tl">
                    <a:srgbClr val="C0C0C0"/>
                  </a:outerShdw>
                </a:effectLst>
              </a:rPr>
              <a:t>Dishwasher</a:t>
            </a:r>
          </a:p>
          <a:p>
            <a:pPr>
              <a:spcBef>
                <a:spcPct val="50000"/>
              </a:spcBef>
            </a:pPr>
            <a:r>
              <a:rPr lang="en-US" sz="1600" b="1">
                <a:solidFill>
                  <a:srgbClr val="FF0000"/>
                </a:solidFill>
                <a:effectLst>
                  <a:outerShdw blurRad="38100" dist="38100" dir="2700000" algn="tl">
                    <a:srgbClr val="C0C0C0"/>
                  </a:outerShdw>
                </a:effectLst>
              </a:rPr>
              <a:t>Microwave</a:t>
            </a:r>
          </a:p>
          <a:p>
            <a:pPr>
              <a:spcBef>
                <a:spcPct val="50000"/>
              </a:spcBef>
            </a:pPr>
            <a:r>
              <a:rPr lang="en-US" sz="1600" b="1"/>
              <a:t>vaccum cleaner -3rd floor</a:t>
            </a:r>
          </a:p>
          <a:p>
            <a:pPr>
              <a:spcBef>
                <a:spcPct val="50000"/>
              </a:spcBef>
            </a:pPr>
            <a:r>
              <a:rPr lang="en-US" sz="1600" b="1"/>
              <a:t>ironing board</a:t>
            </a:r>
          </a:p>
          <a:p>
            <a:pPr>
              <a:spcBef>
                <a:spcPct val="50000"/>
              </a:spcBef>
            </a:pPr>
            <a:r>
              <a:rPr lang="en-US" sz="1600" b="1"/>
              <a:t>broom and dust pan</a:t>
            </a:r>
            <a:endParaRPr lang="en-US" sz="1800" b="1"/>
          </a:p>
          <a:p>
            <a:pPr>
              <a:spcBef>
                <a:spcPct val="50000"/>
              </a:spcBef>
            </a:pPr>
            <a:r>
              <a:rPr lang="en-US" sz="1600" b="1" u="sng">
                <a:solidFill>
                  <a:schemeClr val="accent1"/>
                </a:solidFill>
              </a:rPr>
              <a:t>Outdoor Items:</a:t>
            </a:r>
          </a:p>
          <a:p>
            <a:pPr>
              <a:spcBef>
                <a:spcPct val="50000"/>
              </a:spcBef>
            </a:pPr>
            <a:r>
              <a:rPr lang="en-US" sz="1600" b="1"/>
              <a:t>Outdoor Furniture </a:t>
            </a:r>
            <a:r>
              <a:rPr lang="en-US" sz="1600" b="1" i="1"/>
              <a:t>(including pool furniture)</a:t>
            </a:r>
            <a:endParaRPr lang="en-US" sz="1600" b="1"/>
          </a:p>
          <a:p>
            <a:pPr>
              <a:spcBef>
                <a:spcPct val="50000"/>
              </a:spcBef>
            </a:pPr>
            <a:r>
              <a:rPr lang="en-US" sz="1600" b="1"/>
              <a:t>Outdoor Showers </a:t>
            </a:r>
          </a:p>
          <a:p>
            <a:pPr>
              <a:spcBef>
                <a:spcPct val="50000"/>
              </a:spcBef>
            </a:pPr>
            <a:r>
              <a:rPr lang="en-US" sz="1600" b="1"/>
              <a:t>BBQ Grill (charcoal) + New 6 burner gas grill on pool deck!</a:t>
            </a:r>
          </a:p>
          <a:p>
            <a:pPr>
              <a:spcBef>
                <a:spcPct val="50000"/>
              </a:spcBef>
            </a:pPr>
            <a:r>
              <a:rPr lang="en-US" sz="1600" b="1"/>
              <a:t>Beach Chairs</a:t>
            </a:r>
          </a:p>
          <a:p>
            <a:pPr>
              <a:spcBef>
                <a:spcPct val="50000"/>
              </a:spcBef>
            </a:pPr>
            <a:r>
              <a:rPr lang="en-US" sz="1600" b="1"/>
              <a:t>2 Carports (sheltered)</a:t>
            </a:r>
          </a:p>
        </p:txBody>
      </p:sp>
      <p:sp>
        <p:nvSpPr>
          <p:cNvPr id="18438" name="Text Box 6"/>
          <p:cNvSpPr txBox="1">
            <a:spLocks noChangeArrowheads="1"/>
          </p:cNvSpPr>
          <p:nvPr/>
        </p:nvSpPr>
        <p:spPr bwMode="auto">
          <a:xfrm>
            <a:off x="4114800" y="5181600"/>
            <a:ext cx="1997075" cy="457200"/>
          </a:xfrm>
          <a:prstGeom prst="rect">
            <a:avLst/>
          </a:prstGeom>
          <a:noFill/>
          <a:ln w="9525">
            <a:noFill/>
            <a:miter lim="800000"/>
            <a:headEnd/>
            <a:tailEnd/>
          </a:ln>
          <a:effectLst/>
        </p:spPr>
        <p:txBody>
          <a:bodyPr>
            <a:spAutoFit/>
          </a:bodyPr>
          <a:lstStyle/>
          <a:p>
            <a:endParaRPr lang="en-US"/>
          </a:p>
        </p:txBody>
      </p:sp>
      <p:sp>
        <p:nvSpPr>
          <p:cNvPr id="18439" name="Text Box 7"/>
          <p:cNvSpPr txBox="1">
            <a:spLocks noChangeArrowheads="1"/>
          </p:cNvSpPr>
          <p:nvPr/>
        </p:nvSpPr>
        <p:spPr bwMode="auto">
          <a:xfrm>
            <a:off x="4572000" y="5334000"/>
            <a:ext cx="1706563" cy="1917700"/>
          </a:xfrm>
          <a:prstGeom prst="rect">
            <a:avLst/>
          </a:prstGeom>
          <a:noFill/>
          <a:ln w="9525">
            <a:noFill/>
            <a:miter lim="800000"/>
            <a:headEnd/>
            <a:tailEnd/>
          </a:ln>
          <a:effectLst/>
        </p:spPr>
        <p:txBody>
          <a:bodyPr wrap="none">
            <a:spAutoFit/>
          </a:bodyPr>
          <a:lstStyle/>
          <a:p>
            <a:r>
              <a:rPr lang="en-US" sz="1200" b="1" u="sng"/>
              <a:t>Pet Items</a:t>
            </a:r>
            <a:r>
              <a:rPr lang="en-US"/>
              <a:t>:</a:t>
            </a:r>
          </a:p>
          <a:p>
            <a:r>
              <a:rPr lang="en-US" sz="1200" b="1"/>
              <a:t>Sofa Covers</a:t>
            </a:r>
          </a:p>
          <a:p>
            <a:r>
              <a:rPr lang="en-US" sz="1200" b="1"/>
              <a:t>2 dog bowls</a:t>
            </a:r>
          </a:p>
          <a:p>
            <a:r>
              <a:rPr lang="en-US" sz="1200" b="1"/>
              <a:t>2 dog beds</a:t>
            </a:r>
          </a:p>
          <a:p>
            <a:r>
              <a:rPr lang="en-US" sz="1200" b="1"/>
              <a:t>Enclosed pet run</a:t>
            </a:r>
          </a:p>
          <a:p>
            <a:r>
              <a:rPr lang="en-US" sz="1200" b="1"/>
              <a:t>Dog chews &amp; some toys</a:t>
            </a:r>
          </a:p>
          <a:p>
            <a:r>
              <a:rPr lang="en-US" sz="1200" b="1"/>
              <a:t>Incl. tennis balls.</a:t>
            </a:r>
          </a:p>
          <a:p>
            <a:r>
              <a:rPr lang="en-US" sz="1200" b="1"/>
              <a:t>1 large metal dog crate</a:t>
            </a:r>
          </a:p>
          <a:p>
            <a:r>
              <a:rPr lang="en-US" sz="1200" b="1"/>
              <a:t>2 soft crates, Lge. Med.</a:t>
            </a:r>
          </a:p>
        </p:txBody>
      </p:sp>
      <p:sp>
        <p:nvSpPr>
          <p:cNvPr id="18440" name="Rectangle 8"/>
          <p:cNvSpPr>
            <a:spLocks noChangeArrowheads="1"/>
          </p:cNvSpPr>
          <p:nvPr/>
        </p:nvSpPr>
        <p:spPr bwMode="auto">
          <a:xfrm>
            <a:off x="4419600" y="5410200"/>
            <a:ext cx="1981200" cy="1905000"/>
          </a:xfrm>
          <a:prstGeom prst="rect">
            <a:avLst/>
          </a:prstGeom>
          <a:noFill/>
          <a:ln w="57150" cmpd="thinThick">
            <a:solidFill>
              <a:schemeClr val="tx1"/>
            </a:solidFill>
            <a:miter lim="800000"/>
            <a:headEnd/>
            <a:tailEnd/>
          </a:ln>
          <a:effectLst/>
        </p:spPr>
        <p:txBody>
          <a:bodyPr wrap="none" anchor="ctr"/>
          <a:lstStyle/>
          <a:p>
            <a:endParaRPr lang="en-US"/>
          </a:p>
        </p:txBody>
      </p:sp>
      <p:sp>
        <p:nvSpPr>
          <p:cNvPr id="18441" name="Rectangle 9"/>
          <p:cNvSpPr>
            <a:spLocks noChangeArrowheads="1"/>
          </p:cNvSpPr>
          <p:nvPr/>
        </p:nvSpPr>
        <p:spPr bwMode="auto">
          <a:xfrm>
            <a:off x="3810000" y="1066800"/>
            <a:ext cx="2781300" cy="3941763"/>
          </a:xfrm>
          <a:prstGeom prst="rect">
            <a:avLst/>
          </a:prstGeom>
          <a:noFill/>
          <a:ln w="9525">
            <a:noFill/>
            <a:miter lim="800000"/>
            <a:headEnd/>
            <a:tailEnd/>
          </a:ln>
          <a:effectLst/>
        </p:spPr>
        <p:txBody>
          <a:bodyPr>
            <a:spAutoFit/>
          </a:bodyPr>
          <a:lstStyle/>
          <a:p>
            <a:pPr>
              <a:spcBef>
                <a:spcPct val="50000"/>
              </a:spcBef>
            </a:pPr>
            <a:r>
              <a:rPr lang="en-US" sz="1800" b="1" u="sng">
                <a:solidFill>
                  <a:srgbClr val="000099"/>
                </a:solidFill>
                <a:effectLst>
                  <a:outerShdw blurRad="38100" dist="38100" dir="2700000" algn="tl">
                    <a:srgbClr val="C0C0C0"/>
                  </a:outerShdw>
                </a:effectLst>
              </a:rPr>
              <a:t>Equipment/Services</a:t>
            </a:r>
            <a:r>
              <a:rPr lang="en-US" sz="1800" b="1">
                <a:solidFill>
                  <a:srgbClr val="000099"/>
                </a:solidFill>
                <a:effectLst>
                  <a:outerShdw blurRad="38100" dist="38100" dir="2700000" algn="tl">
                    <a:srgbClr val="C0C0C0"/>
                  </a:outerShdw>
                </a:effectLst>
              </a:rPr>
              <a:t>:</a:t>
            </a:r>
          </a:p>
          <a:p>
            <a:pPr>
              <a:spcBef>
                <a:spcPct val="50000"/>
              </a:spcBef>
            </a:pPr>
            <a:r>
              <a:rPr lang="en-US" sz="1800" b="1">
                <a:solidFill>
                  <a:srgbClr val="000099"/>
                </a:solidFill>
                <a:effectLst>
                  <a:outerShdw blurRad="38100" dist="38100" dir="2700000" algn="tl">
                    <a:srgbClr val="C0C0C0"/>
                  </a:outerShdw>
                </a:effectLst>
              </a:rPr>
              <a:t>CD player</a:t>
            </a:r>
          </a:p>
          <a:p>
            <a:pPr>
              <a:spcBef>
                <a:spcPct val="50000"/>
              </a:spcBef>
            </a:pPr>
            <a:r>
              <a:rPr lang="en-US" sz="1800" b="1">
                <a:solidFill>
                  <a:srgbClr val="000099"/>
                </a:solidFill>
                <a:effectLst>
                  <a:outerShdw blurRad="38100" dist="38100" dir="2700000" algn="tl">
                    <a:srgbClr val="C0C0C0"/>
                  </a:outerShdw>
                </a:effectLst>
              </a:rPr>
              <a:t>Telephone (local service only)</a:t>
            </a:r>
            <a:br>
              <a:rPr lang="en-US" sz="1800" b="1">
                <a:solidFill>
                  <a:srgbClr val="000099"/>
                </a:solidFill>
                <a:effectLst>
                  <a:outerShdw blurRad="38100" dist="38100" dir="2700000" algn="tl">
                    <a:srgbClr val="C0C0C0"/>
                  </a:outerShdw>
                </a:effectLst>
              </a:rPr>
            </a:br>
            <a:endParaRPr lang="en-US" sz="1800" b="1">
              <a:solidFill>
                <a:srgbClr val="000099"/>
              </a:solidFill>
              <a:effectLst>
                <a:outerShdw blurRad="38100" dist="38100" dir="2700000" algn="tl">
                  <a:srgbClr val="C0C0C0"/>
                </a:outerShdw>
              </a:effectLst>
            </a:endParaRPr>
          </a:p>
          <a:p>
            <a:pPr>
              <a:spcBef>
                <a:spcPct val="50000"/>
              </a:spcBef>
            </a:pPr>
            <a:r>
              <a:rPr lang="en-US" sz="1800" b="1">
                <a:solidFill>
                  <a:srgbClr val="000099"/>
                </a:solidFill>
              </a:rPr>
              <a:t>Satellite Based Internet/Wifi</a:t>
            </a:r>
          </a:p>
          <a:p>
            <a:pPr>
              <a:spcBef>
                <a:spcPct val="50000"/>
              </a:spcBef>
            </a:pPr>
            <a:r>
              <a:rPr lang="en-US" sz="1800" b="1">
                <a:solidFill>
                  <a:srgbClr val="FFFF00"/>
                </a:solidFill>
              </a:rPr>
              <a:t>Dishnet TV</a:t>
            </a:r>
            <a:r>
              <a:rPr lang="en-US" sz="1800" b="1">
                <a:solidFill>
                  <a:srgbClr val="000099"/>
                </a:solidFill>
              </a:rPr>
              <a:t> &amp; DVD player</a:t>
            </a:r>
          </a:p>
          <a:p>
            <a:pPr>
              <a:spcBef>
                <a:spcPct val="50000"/>
              </a:spcBef>
            </a:pPr>
            <a:r>
              <a:rPr lang="en-US" sz="1800" b="1">
                <a:solidFill>
                  <a:srgbClr val="FFFF00"/>
                </a:solidFill>
              </a:rPr>
              <a:t>Washer/Dryer</a:t>
            </a:r>
          </a:p>
          <a:p>
            <a:pPr>
              <a:spcBef>
                <a:spcPct val="50000"/>
              </a:spcBef>
            </a:pPr>
            <a:r>
              <a:rPr lang="en-US" sz="1800" b="1">
                <a:solidFill>
                  <a:srgbClr val="FFFF00"/>
                </a:solidFill>
              </a:rPr>
              <a:t>Central Heat &amp; Air</a:t>
            </a:r>
          </a:p>
        </p:txBody>
      </p:sp>
      <p:sp>
        <p:nvSpPr>
          <p:cNvPr id="18442" name="Text Box 10"/>
          <p:cNvSpPr txBox="1">
            <a:spLocks noChangeArrowheads="1"/>
          </p:cNvSpPr>
          <p:nvPr/>
        </p:nvSpPr>
        <p:spPr bwMode="auto">
          <a:xfrm>
            <a:off x="3962400" y="7772400"/>
            <a:ext cx="2820003" cy="1200329"/>
          </a:xfrm>
          <a:prstGeom prst="rect">
            <a:avLst/>
          </a:prstGeom>
          <a:noFill/>
          <a:ln w="9525">
            <a:noFill/>
            <a:miter lim="800000"/>
            <a:headEnd/>
            <a:tailEnd/>
          </a:ln>
          <a:effectLst/>
        </p:spPr>
        <p:txBody>
          <a:bodyPr wrap="none">
            <a:spAutoFit/>
          </a:bodyPr>
          <a:lstStyle/>
          <a:p>
            <a:r>
              <a:rPr lang="en-US" sz="1800" i="1" dirty="0">
                <a:solidFill>
                  <a:srgbClr val="FF0000"/>
                </a:solidFill>
              </a:rPr>
              <a:t>If you do not find linens</a:t>
            </a:r>
            <a:br>
              <a:rPr lang="en-US" sz="1800" i="1" dirty="0">
                <a:solidFill>
                  <a:srgbClr val="FF0000"/>
                </a:solidFill>
              </a:rPr>
            </a:br>
            <a:r>
              <a:rPr lang="en-US" sz="1800" i="1" dirty="0">
                <a:solidFill>
                  <a:srgbClr val="FF0000"/>
                </a:solidFill>
              </a:rPr>
              <a:t>or other items listed here</a:t>
            </a:r>
          </a:p>
          <a:p>
            <a:r>
              <a:rPr lang="en-US" sz="1800" i="1" dirty="0">
                <a:solidFill>
                  <a:srgbClr val="FF0000"/>
                </a:solidFill>
              </a:rPr>
              <a:t>please call </a:t>
            </a:r>
            <a:r>
              <a:rPr lang="en-US" sz="1800" i="1" dirty="0" smtClean="0">
                <a:solidFill>
                  <a:srgbClr val="FF0000"/>
                </a:solidFill>
                <a:latin typeface="+mn-lt"/>
              </a:rPr>
              <a:t>Ramona Parsons</a:t>
            </a:r>
          </a:p>
          <a:p>
            <a:r>
              <a:rPr lang="en-US" sz="1800" i="1" dirty="0" smtClean="0">
                <a:solidFill>
                  <a:srgbClr val="FF0000"/>
                </a:solidFill>
                <a:latin typeface="+mn-lt"/>
              </a:rPr>
              <a:t>(757) – 375-2116 cell</a:t>
            </a:r>
            <a:endParaRPr lang="en-US" sz="1800" i="1" dirty="0">
              <a:solidFill>
                <a:srgbClr val="FF0000"/>
              </a:solidFill>
              <a:latin typeface="+mn-lt"/>
            </a:endParaRPr>
          </a:p>
        </p:txBody>
      </p:sp>
      <p:pic>
        <p:nvPicPr>
          <p:cNvPr id="18443" name="Picture 11" descr="j0352381"/>
          <p:cNvPicPr>
            <a:picLocks noChangeAspect="1" noChangeArrowheads="1"/>
          </p:cNvPicPr>
          <p:nvPr/>
        </p:nvPicPr>
        <p:blipFill>
          <a:blip r:embed="rId4" cstate="print"/>
          <a:srcRect/>
          <a:stretch>
            <a:fillRect/>
          </a:stretch>
        </p:blipFill>
        <p:spPr bwMode="auto">
          <a:xfrm>
            <a:off x="5791200" y="457200"/>
            <a:ext cx="798513" cy="1600200"/>
          </a:xfrm>
          <a:prstGeom prst="rect">
            <a:avLst/>
          </a:prstGeom>
          <a:noFill/>
        </p:spPr>
      </p:pic>
      <p:sp>
        <p:nvSpPr>
          <p:cNvPr id="18444" name="Text Box 12"/>
          <p:cNvSpPr txBox="1">
            <a:spLocks noChangeArrowheads="1"/>
          </p:cNvSpPr>
          <p:nvPr/>
        </p:nvSpPr>
        <p:spPr bwMode="auto">
          <a:xfrm>
            <a:off x="3962400" y="7315200"/>
            <a:ext cx="2433638" cy="398463"/>
          </a:xfrm>
          <a:prstGeom prst="rect">
            <a:avLst/>
          </a:prstGeom>
          <a:noFill/>
          <a:ln w="9525">
            <a:noFill/>
            <a:miter lim="800000"/>
            <a:headEnd/>
            <a:tailEnd/>
          </a:ln>
          <a:effectLst/>
        </p:spPr>
        <p:txBody>
          <a:bodyPr wrap="none">
            <a:spAutoFit/>
          </a:bodyPr>
          <a:lstStyle/>
          <a:p>
            <a:r>
              <a:rPr lang="en-US" sz="1000" b="1"/>
              <a:t>* Incl. glasses, dishes, utensils, BBQ tools,</a:t>
            </a:r>
            <a:br>
              <a:rPr lang="en-US" sz="1000" b="1"/>
            </a:br>
            <a:r>
              <a:rPr lang="en-US" sz="1000" b="1"/>
              <a:t>pots, pans, coffee pot, grinder.</a:t>
            </a:r>
          </a:p>
        </p:txBody>
      </p:sp>
      <p:sp>
        <p:nvSpPr>
          <p:cNvPr id="18445" name="Text Box 13"/>
          <p:cNvSpPr txBox="1">
            <a:spLocks noChangeArrowheads="1"/>
          </p:cNvSpPr>
          <p:nvPr/>
        </p:nvSpPr>
        <p:spPr bwMode="auto">
          <a:xfrm>
            <a:off x="1981200" y="5867400"/>
            <a:ext cx="2254250" cy="304800"/>
          </a:xfrm>
          <a:prstGeom prst="rect">
            <a:avLst/>
          </a:prstGeom>
          <a:noFill/>
          <a:ln w="9525">
            <a:noFill/>
            <a:miter lim="800000"/>
            <a:headEnd/>
            <a:tailEnd/>
          </a:ln>
          <a:effectLst/>
        </p:spPr>
        <p:txBody>
          <a:bodyPr wrap="none">
            <a:spAutoFit/>
          </a:bodyPr>
          <a:lstStyle/>
          <a:p>
            <a:r>
              <a:rPr lang="en-US" sz="1400" b="1"/>
              <a:t>Garbage &amp; Recycling Cans</a:t>
            </a:r>
          </a:p>
        </p:txBody>
      </p:sp>
    </p:spTree>
  </p:cSld>
  <p:clrMapOvr>
    <a:masterClrMapping/>
  </p:clrMapOvr>
  <p:transition advTm="9904">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038"/>
          <p:cNvPicPr>
            <a:picLocks noChangeAspect="1" noChangeArrowheads="1"/>
          </p:cNvPicPr>
          <p:nvPr/>
        </p:nvPicPr>
        <p:blipFill>
          <a:blip r:embed="rId3" cstate="print"/>
          <a:srcRect l="27551" t="27551" r="20409" b="20409"/>
          <a:stretch>
            <a:fillRect/>
          </a:stretch>
        </p:blipFill>
        <p:spPr bwMode="auto">
          <a:xfrm>
            <a:off x="0" y="1524000"/>
            <a:ext cx="6858000" cy="5143500"/>
          </a:xfrm>
          <a:prstGeom prst="rect">
            <a:avLst/>
          </a:prstGeom>
          <a:noFill/>
        </p:spPr>
      </p:pic>
      <p:sp>
        <p:nvSpPr>
          <p:cNvPr id="20483" name="Rectangle 3"/>
          <p:cNvSpPr>
            <a:spLocks noChangeArrowheads="1"/>
          </p:cNvSpPr>
          <p:nvPr/>
        </p:nvSpPr>
        <p:spPr bwMode="auto">
          <a:xfrm>
            <a:off x="457200" y="1219200"/>
            <a:ext cx="3505200" cy="274638"/>
          </a:xfrm>
          <a:prstGeom prst="rect">
            <a:avLst/>
          </a:prstGeom>
          <a:noFill/>
          <a:ln w="9525">
            <a:noFill/>
            <a:miter lim="800000"/>
            <a:headEnd/>
            <a:tailEnd/>
          </a:ln>
          <a:effectLst/>
        </p:spPr>
        <p:txBody>
          <a:bodyPr lIns="26979" rIns="0">
            <a:spAutoFit/>
          </a:bodyPr>
          <a:lstStyle/>
          <a:p>
            <a:pPr eaLnBrk="0" hangingPunct="0"/>
            <a:endParaRPr lang="en-US" sz="1200"/>
          </a:p>
        </p:txBody>
      </p:sp>
      <p:sp>
        <p:nvSpPr>
          <p:cNvPr id="20484" name="Rectangle 4"/>
          <p:cNvSpPr>
            <a:spLocks noGrp="1" noChangeArrowheads="1"/>
          </p:cNvSpPr>
          <p:nvPr>
            <p:ph type="title" idx="4294967295"/>
          </p:nvPr>
        </p:nvSpPr>
        <p:spPr>
          <a:xfrm>
            <a:off x="609600" y="228600"/>
            <a:ext cx="5829300" cy="1524000"/>
          </a:xfrm>
        </p:spPr>
        <p:txBody>
          <a:bodyPr/>
          <a:lstStyle/>
          <a:p>
            <a:r>
              <a:rPr lang="en-US" sz="4000">
                <a:solidFill>
                  <a:srgbClr val="660066"/>
                </a:solidFill>
              </a:rPr>
              <a:t>What to Bring</a:t>
            </a:r>
            <a:endParaRPr lang="en-US" sz="6000">
              <a:solidFill>
                <a:srgbClr val="660066"/>
              </a:solidFill>
            </a:endParaRPr>
          </a:p>
        </p:txBody>
      </p:sp>
      <p:sp>
        <p:nvSpPr>
          <p:cNvPr id="20485" name="Rectangle 5"/>
          <p:cNvSpPr>
            <a:spLocks noChangeArrowheads="1"/>
          </p:cNvSpPr>
          <p:nvPr/>
        </p:nvSpPr>
        <p:spPr bwMode="auto">
          <a:xfrm>
            <a:off x="0" y="1524000"/>
            <a:ext cx="3429000" cy="4737100"/>
          </a:xfrm>
          <a:prstGeom prst="rect">
            <a:avLst/>
          </a:prstGeom>
          <a:noFill/>
          <a:ln w="9525">
            <a:noFill/>
            <a:miter lim="800000"/>
            <a:headEnd/>
            <a:tailEnd/>
          </a:ln>
          <a:effectLst/>
        </p:spPr>
        <p:txBody>
          <a:bodyPr>
            <a:spAutoFit/>
          </a:bodyPr>
          <a:lstStyle/>
          <a:p>
            <a:pPr eaLnBrk="0" hangingPunct="0">
              <a:spcBef>
                <a:spcPct val="50000"/>
              </a:spcBef>
            </a:pPr>
            <a:r>
              <a:rPr lang="en-US" sz="1600" b="1">
                <a:effectLst>
                  <a:outerShdw blurRad="38100" dist="38100" dir="2700000" algn="tl">
                    <a:srgbClr val="C0C0C0"/>
                  </a:outerShdw>
                </a:effectLst>
              </a:rPr>
              <a:t>Toilet paper</a:t>
            </a:r>
          </a:p>
          <a:p>
            <a:pPr eaLnBrk="0" hangingPunct="0">
              <a:spcBef>
                <a:spcPct val="50000"/>
              </a:spcBef>
            </a:pPr>
            <a:r>
              <a:rPr lang="en-US" sz="1600" b="1">
                <a:effectLst>
                  <a:outerShdw blurRad="38100" dist="38100" dir="2700000" algn="tl">
                    <a:srgbClr val="C0C0C0"/>
                  </a:outerShdw>
                </a:effectLst>
              </a:rPr>
              <a:t>paper towels</a:t>
            </a:r>
          </a:p>
          <a:p>
            <a:pPr eaLnBrk="0" hangingPunct="0">
              <a:spcBef>
                <a:spcPct val="50000"/>
              </a:spcBef>
            </a:pPr>
            <a:r>
              <a:rPr lang="en-US" sz="1600" b="1">
                <a:effectLst>
                  <a:outerShdw blurRad="38100" dist="38100" dir="2700000" algn="tl">
                    <a:srgbClr val="C0C0C0"/>
                  </a:outerShdw>
                </a:effectLst>
              </a:rPr>
              <a:t>Napkins</a:t>
            </a:r>
          </a:p>
          <a:p>
            <a:pPr eaLnBrk="0" hangingPunct="0">
              <a:spcBef>
                <a:spcPct val="50000"/>
              </a:spcBef>
            </a:pPr>
            <a:r>
              <a:rPr lang="en-US" sz="1600" b="1">
                <a:effectLst>
                  <a:outerShdw blurRad="38100" dist="38100" dir="2700000" algn="tl">
                    <a:srgbClr val="C0C0C0"/>
                  </a:outerShdw>
                </a:effectLst>
              </a:rPr>
              <a:t>Spices &amp; Foodstuffs</a:t>
            </a:r>
          </a:p>
          <a:p>
            <a:pPr eaLnBrk="0" hangingPunct="0">
              <a:spcBef>
                <a:spcPct val="50000"/>
              </a:spcBef>
            </a:pPr>
            <a:r>
              <a:rPr lang="en-US" sz="1600" b="1">
                <a:effectLst>
                  <a:outerShdw blurRad="38100" dist="38100" dir="2700000" algn="tl">
                    <a:srgbClr val="C0C0C0"/>
                  </a:outerShdw>
                </a:effectLst>
              </a:rPr>
              <a:t>garbage bags</a:t>
            </a:r>
          </a:p>
          <a:p>
            <a:pPr eaLnBrk="0" hangingPunct="0">
              <a:spcBef>
                <a:spcPct val="50000"/>
              </a:spcBef>
            </a:pPr>
            <a:r>
              <a:rPr lang="en-US" sz="1600" b="1">
                <a:effectLst>
                  <a:outerShdw blurRad="38100" dist="38100" dir="2700000" algn="tl">
                    <a:srgbClr val="C0C0C0"/>
                  </a:outerShdw>
                </a:effectLst>
              </a:rPr>
              <a:t>dishwashing liquids</a:t>
            </a:r>
          </a:p>
          <a:p>
            <a:pPr eaLnBrk="0" hangingPunct="0">
              <a:spcBef>
                <a:spcPct val="50000"/>
              </a:spcBef>
            </a:pPr>
            <a:r>
              <a:rPr lang="en-US" sz="1600" b="1">
                <a:effectLst>
                  <a:outerShdw blurRad="38100" dist="38100" dir="2700000" algn="tl">
                    <a:srgbClr val="C0C0C0"/>
                  </a:outerShdw>
                </a:effectLst>
              </a:rPr>
              <a:t>Laundry Detergent</a:t>
            </a:r>
          </a:p>
          <a:p>
            <a:pPr eaLnBrk="0" hangingPunct="0">
              <a:spcBef>
                <a:spcPct val="50000"/>
              </a:spcBef>
            </a:pPr>
            <a:r>
              <a:rPr lang="en-US" sz="1600" b="1">
                <a:effectLst>
                  <a:outerShdw blurRad="38100" dist="38100" dir="2700000" algn="tl">
                    <a:srgbClr val="C0C0C0"/>
                  </a:outerShdw>
                </a:effectLst>
              </a:rPr>
              <a:t>soap</a:t>
            </a:r>
          </a:p>
          <a:p>
            <a:pPr eaLnBrk="0" hangingPunct="0">
              <a:spcBef>
                <a:spcPct val="50000"/>
              </a:spcBef>
            </a:pPr>
            <a:r>
              <a:rPr lang="en-US" sz="1600" b="1">
                <a:effectLst>
                  <a:outerShdw blurRad="38100" dist="38100" dir="2700000" algn="tl">
                    <a:srgbClr val="C0C0C0"/>
                  </a:outerShdw>
                </a:effectLst>
              </a:rPr>
              <a:t>laundry detergent</a:t>
            </a:r>
          </a:p>
          <a:p>
            <a:pPr eaLnBrk="0" hangingPunct="0">
              <a:spcBef>
                <a:spcPct val="50000"/>
              </a:spcBef>
            </a:pPr>
            <a:r>
              <a:rPr lang="en-US" sz="1600" b="1">
                <a:effectLst>
                  <a:outerShdw blurRad="38100" dist="38100" dir="2700000" algn="tl">
                    <a:srgbClr val="C0C0C0"/>
                  </a:outerShdw>
                </a:effectLst>
              </a:rPr>
              <a:t>crib sheets</a:t>
            </a:r>
          </a:p>
          <a:p>
            <a:pPr eaLnBrk="0" hangingPunct="0">
              <a:spcBef>
                <a:spcPct val="50000"/>
              </a:spcBef>
            </a:pPr>
            <a:r>
              <a:rPr lang="en-US" sz="1600" b="1">
                <a:effectLst>
                  <a:outerShdw blurRad="38100" dist="38100" dir="2700000" algn="tl">
                    <a:srgbClr val="C0C0C0"/>
                  </a:outerShdw>
                </a:effectLst>
              </a:rPr>
              <a:t> extra beach towels</a:t>
            </a:r>
          </a:p>
          <a:p>
            <a:pPr eaLnBrk="0" hangingPunct="0">
              <a:spcBef>
                <a:spcPct val="50000"/>
              </a:spcBef>
            </a:pPr>
            <a:r>
              <a:rPr lang="en-US" sz="1600" b="1">
                <a:effectLst>
                  <a:outerShdw blurRad="38100" dist="38100" dir="2700000" algn="tl">
                    <a:srgbClr val="C0C0C0"/>
                  </a:outerShdw>
                </a:effectLst>
              </a:rPr>
              <a:t>Laptop computers</a:t>
            </a:r>
          </a:p>
          <a:p>
            <a:pPr eaLnBrk="0" hangingPunct="0">
              <a:spcBef>
                <a:spcPct val="50000"/>
              </a:spcBef>
            </a:pPr>
            <a:r>
              <a:rPr lang="en-US" sz="1600" b="1">
                <a:effectLst>
                  <a:outerShdw blurRad="38100" dist="38100" dir="2700000" algn="tl">
                    <a:srgbClr val="C0C0C0"/>
                  </a:outerShdw>
                </a:effectLst>
              </a:rPr>
              <a:t>Linens for cribs &amp; portacribs</a:t>
            </a:r>
          </a:p>
        </p:txBody>
      </p:sp>
      <p:sp>
        <p:nvSpPr>
          <p:cNvPr id="20486" name="Text Box 6"/>
          <p:cNvSpPr txBox="1">
            <a:spLocks noChangeArrowheads="1"/>
          </p:cNvSpPr>
          <p:nvPr/>
        </p:nvSpPr>
        <p:spPr bwMode="auto">
          <a:xfrm>
            <a:off x="838200" y="8077200"/>
            <a:ext cx="5502275" cy="639763"/>
          </a:xfrm>
          <a:prstGeom prst="rect">
            <a:avLst/>
          </a:prstGeom>
          <a:noFill/>
          <a:ln w="9525">
            <a:noFill/>
            <a:miter lim="800000"/>
            <a:headEnd/>
            <a:tailEnd/>
          </a:ln>
          <a:effectLst/>
        </p:spPr>
        <p:txBody>
          <a:bodyPr>
            <a:spAutoFit/>
          </a:bodyPr>
          <a:lstStyle/>
          <a:p>
            <a:r>
              <a:rPr lang="en-US" sz="1200" b="1"/>
              <a:t>note: we also use the Carova Heights and we often leave some of the items listed above. You are most welcome to use these products, but please be aware that these are items that our Guests normally provide themselves.</a:t>
            </a:r>
          </a:p>
        </p:txBody>
      </p:sp>
      <p:sp>
        <p:nvSpPr>
          <p:cNvPr id="20487" name="Rectangle 7"/>
          <p:cNvSpPr>
            <a:spLocks noChangeArrowheads="1"/>
          </p:cNvSpPr>
          <p:nvPr/>
        </p:nvSpPr>
        <p:spPr bwMode="auto">
          <a:xfrm>
            <a:off x="1981200" y="7010400"/>
            <a:ext cx="2971800" cy="954107"/>
          </a:xfrm>
          <a:prstGeom prst="rect">
            <a:avLst/>
          </a:prstGeom>
          <a:noFill/>
          <a:ln w="9525">
            <a:noFill/>
            <a:miter lim="800000"/>
            <a:headEnd/>
            <a:tailEnd/>
          </a:ln>
          <a:effectLst/>
        </p:spPr>
        <p:txBody>
          <a:bodyPr>
            <a:spAutoFit/>
          </a:bodyPr>
          <a:lstStyle/>
          <a:p>
            <a:r>
              <a:rPr lang="en-US" sz="1400" dirty="0" smtClean="0"/>
              <a:t>Ramona Parsons works </a:t>
            </a:r>
            <a:r>
              <a:rPr lang="en-US" sz="1400" dirty="0"/>
              <a:t>into the early evening. If your linens have not been delivered by around 4:30 pm, </a:t>
            </a:r>
            <a:r>
              <a:rPr lang="en-US" sz="1400" dirty="0" smtClean="0">
                <a:latin typeface="+mn-lt"/>
              </a:rPr>
              <a:t>Ramona </a:t>
            </a:r>
            <a:r>
              <a:rPr lang="en-US" sz="1400" dirty="0" smtClean="0">
                <a:latin typeface="+mn-lt"/>
              </a:rPr>
              <a:t>Parsons   (757</a:t>
            </a:r>
            <a:r>
              <a:rPr lang="en-US" sz="1400" dirty="0" smtClean="0">
                <a:latin typeface="+mn-lt"/>
              </a:rPr>
              <a:t>) – 375-2116 cell</a:t>
            </a:r>
            <a:endParaRPr lang="en-US" sz="1400" dirty="0">
              <a:latin typeface="+mn-lt"/>
            </a:endParaRPr>
          </a:p>
        </p:txBody>
      </p:sp>
      <p:sp>
        <p:nvSpPr>
          <p:cNvPr id="20488" name="Rectangle 8"/>
          <p:cNvSpPr>
            <a:spLocks noChangeArrowheads="1"/>
          </p:cNvSpPr>
          <p:nvPr/>
        </p:nvSpPr>
        <p:spPr bwMode="auto">
          <a:xfrm>
            <a:off x="838200" y="6705600"/>
            <a:ext cx="5411788" cy="246063"/>
          </a:xfrm>
          <a:prstGeom prst="rect">
            <a:avLst/>
          </a:prstGeom>
          <a:noFill/>
          <a:ln w="9525">
            <a:noFill/>
            <a:miter lim="800000"/>
            <a:headEnd/>
            <a:tailEnd/>
          </a:ln>
          <a:effectLst/>
        </p:spPr>
        <p:txBody>
          <a:bodyPr wrap="none">
            <a:spAutoFit/>
          </a:bodyPr>
          <a:lstStyle/>
          <a:p>
            <a:pPr eaLnBrk="0" hangingPunct="0">
              <a:spcBef>
                <a:spcPct val="50000"/>
              </a:spcBef>
            </a:pPr>
            <a:r>
              <a:rPr lang="en-US" sz="1000" b="1">
                <a:solidFill>
                  <a:srgbClr val="FF0000"/>
                </a:solidFill>
                <a:effectLst>
                  <a:outerShdw blurRad="38100" dist="38100" dir="2700000" algn="tl">
                    <a:srgbClr val="C0C0C0"/>
                  </a:outerShdw>
                </a:effectLst>
              </a:rPr>
              <a:t>We do not supply game stations, video games, x-boxes, etc. but we do have puzzles and Scrabble!</a:t>
            </a:r>
          </a:p>
        </p:txBody>
      </p:sp>
    </p:spTree>
  </p:cSld>
  <p:clrMapOvr>
    <a:masterClrMapping/>
  </p:clrMapOvr>
  <p:transition advTm="9408">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NCHoliday07050"/>
          <p:cNvPicPr>
            <a:picLocks noChangeAspect="1" noChangeArrowheads="1"/>
          </p:cNvPicPr>
          <p:nvPr/>
        </p:nvPicPr>
        <p:blipFill>
          <a:blip r:embed="rId3" cstate="print"/>
          <a:srcRect/>
          <a:stretch>
            <a:fillRect/>
          </a:stretch>
        </p:blipFill>
        <p:spPr bwMode="auto">
          <a:xfrm>
            <a:off x="0" y="762000"/>
            <a:ext cx="6858000" cy="5143500"/>
          </a:xfrm>
          <a:prstGeom prst="rect">
            <a:avLst/>
          </a:prstGeom>
          <a:noFill/>
        </p:spPr>
      </p:pic>
      <p:sp>
        <p:nvSpPr>
          <p:cNvPr id="22531" name="Rectangle 3"/>
          <p:cNvSpPr>
            <a:spLocks noChangeArrowheads="1"/>
          </p:cNvSpPr>
          <p:nvPr/>
        </p:nvSpPr>
        <p:spPr bwMode="auto">
          <a:xfrm>
            <a:off x="685800" y="6019800"/>
            <a:ext cx="5562600" cy="2536825"/>
          </a:xfrm>
          <a:prstGeom prst="rect">
            <a:avLst/>
          </a:prstGeom>
          <a:noFill/>
          <a:ln w="9525">
            <a:noFill/>
            <a:miter lim="800000"/>
            <a:headEnd/>
            <a:tailEnd/>
          </a:ln>
          <a:effectLst/>
        </p:spPr>
        <p:txBody>
          <a:bodyPr>
            <a:spAutoFit/>
          </a:bodyPr>
          <a:lstStyle/>
          <a:p>
            <a:r>
              <a:rPr lang="en-US" sz="1600" dirty="0"/>
              <a:t>Check-in time is </a:t>
            </a:r>
            <a:r>
              <a:rPr lang="en-US" sz="1600" b="1" dirty="0"/>
              <a:t>4:00 - 5:00 pm</a:t>
            </a:r>
            <a:r>
              <a:rPr lang="en-US" sz="1600" dirty="0"/>
              <a:t>. We try to have homes ready by check-in time, but the </a:t>
            </a:r>
            <a:r>
              <a:rPr lang="en-US" sz="1600" dirty="0" err="1"/>
              <a:t>unforseen</a:t>
            </a:r>
            <a:r>
              <a:rPr lang="en-US" sz="1600" dirty="0"/>
              <a:t> sometimes trumps our plans. Housekeeping and maintenance personnel, </a:t>
            </a:r>
            <a:r>
              <a:rPr lang="en-US" sz="1600" dirty="0" smtClean="0"/>
              <a:t>Ramona Parson and </a:t>
            </a:r>
            <a:r>
              <a:rPr lang="en-US" sz="1600" dirty="0" err="1" smtClean="0"/>
              <a:t>Skeeter</a:t>
            </a:r>
            <a:r>
              <a:rPr lang="en-US" sz="1600" dirty="0" smtClean="0"/>
              <a:t> Esposito, </a:t>
            </a:r>
            <a:r>
              <a:rPr lang="en-US" sz="1600" dirty="0"/>
              <a:t>provide services </a:t>
            </a:r>
            <a:r>
              <a:rPr lang="en-US" sz="1600" i="1" dirty="0"/>
              <a:t>between occupancies</a:t>
            </a:r>
            <a:r>
              <a:rPr lang="en-US" sz="1600" dirty="0"/>
              <a:t>. If you must arrive early, please let them know in advance. Linen deliveries, pool &amp; spa cleaning and some maintenance may not be completed before Check-In and service people may arrive in the afternoon and early evening.  </a:t>
            </a:r>
            <a:r>
              <a:rPr lang="en-US" sz="1600" b="1" dirty="0">
                <a:solidFill>
                  <a:srgbClr val="FF0000"/>
                </a:solidFill>
              </a:rPr>
              <a:t>Please work with them. Check your bedding, and make sure everything is ship shape. Report problems to </a:t>
            </a:r>
            <a:r>
              <a:rPr lang="en-US" sz="1600" b="1" dirty="0" smtClean="0">
                <a:solidFill>
                  <a:srgbClr val="FF0000"/>
                </a:solidFill>
              </a:rPr>
              <a:t>Ramona or </a:t>
            </a:r>
            <a:r>
              <a:rPr lang="en-US" sz="1600" b="1" dirty="0" err="1" smtClean="0">
                <a:solidFill>
                  <a:srgbClr val="FF0000"/>
                </a:solidFill>
              </a:rPr>
              <a:t>Skeeter</a:t>
            </a:r>
            <a:r>
              <a:rPr lang="en-US" sz="1600" b="1" dirty="0" smtClean="0">
                <a:solidFill>
                  <a:srgbClr val="FF0000"/>
                </a:solidFill>
              </a:rPr>
              <a:t> at #s provided on the Fridge.        </a:t>
            </a:r>
            <a:endParaRPr lang="en-US" sz="1600" b="1" dirty="0">
              <a:solidFill>
                <a:srgbClr val="FF0000"/>
              </a:solidFill>
            </a:endParaRPr>
          </a:p>
        </p:txBody>
      </p:sp>
      <p:sp>
        <p:nvSpPr>
          <p:cNvPr id="22532" name="Rectangle 4"/>
          <p:cNvSpPr>
            <a:spLocks noGrp="1" noChangeArrowheads="1"/>
          </p:cNvSpPr>
          <p:nvPr>
            <p:ph type="title" idx="4294967295"/>
          </p:nvPr>
        </p:nvSpPr>
        <p:spPr>
          <a:xfrm>
            <a:off x="0" y="0"/>
            <a:ext cx="6858000" cy="990600"/>
          </a:xfrm>
        </p:spPr>
        <p:txBody>
          <a:bodyPr/>
          <a:lstStyle/>
          <a:p>
            <a:r>
              <a:rPr lang="en-US" sz="2800">
                <a:solidFill>
                  <a:srgbClr val="00FF00"/>
                </a:solidFill>
              </a:rPr>
              <a:t>On Arrival: Keypad , Unloading, Inspection</a:t>
            </a:r>
          </a:p>
        </p:txBody>
      </p:sp>
      <p:sp>
        <p:nvSpPr>
          <p:cNvPr id="22533" name="Rectangle 5"/>
          <p:cNvSpPr>
            <a:spLocks noChangeArrowheads="1"/>
          </p:cNvSpPr>
          <p:nvPr/>
        </p:nvSpPr>
        <p:spPr bwMode="auto">
          <a:xfrm>
            <a:off x="3810000" y="4495800"/>
            <a:ext cx="2743200" cy="1143000"/>
          </a:xfrm>
          <a:prstGeom prst="rect">
            <a:avLst/>
          </a:prstGeom>
          <a:solidFill>
            <a:srgbClr val="FFFF00"/>
          </a:solidFill>
          <a:ln w="9525">
            <a:solidFill>
              <a:schemeClr val="tx1"/>
            </a:solidFill>
            <a:miter lim="800000"/>
            <a:headEnd/>
            <a:tailEnd/>
          </a:ln>
          <a:effectLst/>
        </p:spPr>
        <p:txBody>
          <a:bodyPr wrap="none" anchor="ctr"/>
          <a:lstStyle/>
          <a:p>
            <a:pPr algn="ctr"/>
            <a:r>
              <a:rPr lang="en-US" sz="1600" b="1">
                <a:effectLst>
                  <a:outerShdw blurRad="38100" dist="38100" dir="2700000" algn="tl">
                    <a:srgbClr val="FFFFFF"/>
                  </a:outerShdw>
                </a:effectLst>
              </a:rPr>
              <a:t>Lock Box:</a:t>
            </a:r>
          </a:p>
          <a:p>
            <a:pPr algn="ctr"/>
            <a:r>
              <a:rPr lang="en-US" sz="1600" b="1">
                <a:effectLst>
                  <a:outerShdw blurRad="38100" dist="38100" dir="2700000" algn="tl">
                    <a:srgbClr val="FFFFFF"/>
                  </a:outerShdw>
                </a:effectLst>
              </a:rPr>
              <a:t>Access to Key at Front Door</a:t>
            </a:r>
          </a:p>
          <a:p>
            <a:pPr algn="ctr"/>
            <a:r>
              <a:rPr lang="en-US" sz="1600" b="1">
                <a:effectLst>
                  <a:outerShdw blurRad="38100" dist="38100" dir="2700000" algn="tl">
                    <a:srgbClr val="FFFFFF"/>
                  </a:outerShdw>
                </a:effectLst>
              </a:rPr>
              <a:t>Call Tab for the Code</a:t>
            </a:r>
          </a:p>
        </p:txBody>
      </p:sp>
      <p:sp>
        <p:nvSpPr>
          <p:cNvPr id="22534" name="Rectangle 6"/>
          <p:cNvSpPr>
            <a:spLocks noChangeArrowheads="1"/>
          </p:cNvSpPr>
          <p:nvPr/>
        </p:nvSpPr>
        <p:spPr bwMode="auto">
          <a:xfrm>
            <a:off x="0" y="4038600"/>
            <a:ext cx="2209800" cy="1828800"/>
          </a:xfrm>
          <a:prstGeom prst="rect">
            <a:avLst/>
          </a:prstGeom>
          <a:solidFill>
            <a:srgbClr val="00FFFF"/>
          </a:solidFill>
          <a:ln w="9525">
            <a:solidFill>
              <a:schemeClr val="tx1"/>
            </a:solidFill>
            <a:miter lim="800000"/>
            <a:headEnd/>
            <a:tailEnd/>
          </a:ln>
          <a:effectLst/>
        </p:spPr>
        <p:txBody>
          <a:bodyPr wrap="none" anchor="ctr"/>
          <a:lstStyle/>
          <a:p>
            <a:pPr algn="ctr"/>
            <a:r>
              <a:rPr lang="en-US" sz="1200" b="1"/>
              <a:t>Unloading:</a:t>
            </a:r>
          </a:p>
          <a:p>
            <a:pPr algn="ctr"/>
            <a:r>
              <a:rPr lang="en-US" sz="1200" b="1"/>
              <a:t>We have a second refrigerator </a:t>
            </a:r>
          </a:p>
          <a:p>
            <a:pPr algn="ctr"/>
            <a:r>
              <a:rPr lang="en-US" sz="1200" b="1"/>
              <a:t>On the first floor, a good place </a:t>
            </a:r>
          </a:p>
          <a:p>
            <a:pPr algn="ctr"/>
            <a:r>
              <a:rPr lang="en-US" sz="1200" b="1"/>
              <a:t>For water and beverages.  The</a:t>
            </a:r>
          </a:p>
          <a:p>
            <a:pPr algn="ctr"/>
            <a:r>
              <a:rPr lang="en-US" sz="1200" b="1"/>
              <a:t>Kitchen is on the third level.</a:t>
            </a:r>
          </a:p>
        </p:txBody>
      </p:sp>
    </p:spTree>
  </p:cSld>
  <p:clrMapOvr>
    <a:masterClrMapping/>
  </p:clrMapOvr>
  <p:transition advTm="7664">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CHoliday07038"/>
          <p:cNvPicPr>
            <a:picLocks noChangeAspect="1" noChangeArrowheads="1"/>
          </p:cNvPicPr>
          <p:nvPr/>
        </p:nvPicPr>
        <p:blipFill>
          <a:blip r:embed="rId3" cstate="print"/>
          <a:srcRect l="18988" t="18988" r="15190"/>
          <a:stretch>
            <a:fillRect/>
          </a:stretch>
        </p:blipFill>
        <p:spPr bwMode="auto">
          <a:xfrm>
            <a:off x="0" y="990600"/>
            <a:ext cx="6858000" cy="6330950"/>
          </a:xfrm>
          <a:prstGeom prst="rect">
            <a:avLst/>
          </a:prstGeom>
          <a:noFill/>
        </p:spPr>
      </p:pic>
      <p:sp>
        <p:nvSpPr>
          <p:cNvPr id="24579" name="Rectangle 3"/>
          <p:cNvSpPr>
            <a:spLocks noGrp="1" noChangeArrowheads="1"/>
          </p:cNvSpPr>
          <p:nvPr>
            <p:ph type="title" idx="4294967295"/>
          </p:nvPr>
        </p:nvSpPr>
        <p:spPr>
          <a:xfrm>
            <a:off x="457200" y="0"/>
            <a:ext cx="5829300" cy="1524000"/>
          </a:xfrm>
        </p:spPr>
        <p:txBody>
          <a:bodyPr/>
          <a:lstStyle/>
          <a:p>
            <a:r>
              <a:rPr lang="en-US">
                <a:solidFill>
                  <a:srgbClr val="0000CC"/>
                </a:solidFill>
              </a:rPr>
              <a:t>Things to Know</a:t>
            </a:r>
          </a:p>
        </p:txBody>
      </p:sp>
      <p:sp>
        <p:nvSpPr>
          <p:cNvPr id="24580" name="Rectangle 4"/>
          <p:cNvSpPr>
            <a:spLocks noChangeArrowheads="1"/>
          </p:cNvSpPr>
          <p:nvPr/>
        </p:nvSpPr>
        <p:spPr bwMode="auto">
          <a:xfrm>
            <a:off x="533400" y="1143000"/>
            <a:ext cx="5486400" cy="8159750"/>
          </a:xfrm>
          <a:prstGeom prst="rect">
            <a:avLst/>
          </a:prstGeom>
          <a:noFill/>
          <a:ln w="9525">
            <a:noFill/>
            <a:miter lim="800000"/>
            <a:headEnd/>
            <a:tailEnd/>
          </a:ln>
          <a:effectLst/>
        </p:spPr>
        <p:txBody>
          <a:bodyPr>
            <a:spAutoFit/>
          </a:bodyPr>
          <a:lstStyle/>
          <a:p>
            <a:pPr>
              <a:spcBef>
                <a:spcPct val="50000"/>
              </a:spcBef>
              <a:buFontTx/>
              <a:buChar char="•"/>
            </a:pPr>
            <a:r>
              <a:rPr lang="en-US" sz="1400">
                <a:solidFill>
                  <a:srgbClr val="FFFF00"/>
                </a:solidFill>
                <a:effectLst>
                  <a:outerShdw blurRad="38100" dist="38100" dir="2700000" algn="tl">
                    <a:srgbClr val="C0C0C0"/>
                  </a:outerShdw>
                </a:effectLst>
              </a:rPr>
              <a:t> </a:t>
            </a: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WATER: At times the well emits no water.  Check again in 5 minutes, you should have it back. This is normal, but the area does suffer water shortages.  Please conserve when you can, and do not run water unnecessarily.  </a:t>
            </a:r>
          </a:p>
          <a:p>
            <a:pPr>
              <a:spcBef>
                <a:spcPct val="50000"/>
              </a:spcBef>
              <a:buFontTx/>
              <a:buChar char="•"/>
            </a:pP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 SERVICES: Severe weather can interrupt satellite service for tv &amp; internet.</a:t>
            </a:r>
          </a:p>
          <a:p>
            <a:pPr>
              <a:spcBef>
                <a:spcPct val="50000"/>
              </a:spcBef>
              <a:buFontTx/>
              <a:buChar char="•"/>
            </a:pP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 TELEPHONE: For long distance, use a calling card or your cell phone.</a:t>
            </a:r>
          </a:p>
          <a:p>
            <a:pPr>
              <a:spcBef>
                <a:spcPct val="50000"/>
              </a:spcBef>
              <a:buFontTx/>
              <a:buChar char="•"/>
            </a:pP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 CRITTERS: You’re sharing an environment rich is wildlife, and from time to time, critters like mice, snakes, and even a wild horse may wander inside.  Answer: don’t leave doors open!</a:t>
            </a:r>
          </a:p>
          <a:p>
            <a:pPr>
              <a:spcBef>
                <a:spcPct val="50000"/>
              </a:spcBef>
              <a:buFontTx/>
              <a:buChar char="•"/>
            </a:pP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WALKING:  Sand fencing protects the dunes, please do not walk over or near fenced areas.  The best way to walk to the beach is down the driveway and out on Eider Road.  We have an easement that permits us to walk straight onto the beach. (See Beach Access slide).</a:t>
            </a:r>
          </a:p>
          <a:p>
            <a:pPr>
              <a:spcBef>
                <a:spcPct val="50000"/>
              </a:spcBef>
              <a:buFontTx/>
              <a:buChar char="•"/>
            </a:pP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 STOVE: Flat surfaces for all four burners, and if you leave them on accidentally…please be careful.</a:t>
            </a:r>
          </a:p>
          <a:p>
            <a:pPr>
              <a:spcBef>
                <a:spcPct val="50000"/>
              </a:spcBef>
              <a:buFontTx/>
              <a:buChar char="•"/>
            </a:pPr>
            <a:r>
              <a:rPr lang="en-US" sz="1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 </a:t>
            </a:r>
            <a:r>
              <a:rPr lang="en-US" sz="16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DOORS: When using a/c please keep doors and windows shut. The environment will thanks you. So will we!</a:t>
            </a:r>
          </a:p>
          <a:p>
            <a:pPr>
              <a:spcBef>
                <a:spcPct val="50000"/>
              </a:spcBef>
              <a:buFontTx/>
              <a:buChar char="•"/>
            </a:pPr>
            <a:r>
              <a:rPr lang="en-US" sz="1600" b="1">
                <a:solidFill>
                  <a:srgbClr val="FFFF00"/>
                </a:solidFill>
                <a:effectLst>
                  <a:outerShdw blurRad="38100" dist="38100" dir="2700000" algn="tl">
                    <a:srgbClr val="C0C0C0"/>
                  </a:outerShdw>
                </a:effectLst>
              </a:rPr>
              <a:t> </a:t>
            </a:r>
            <a:r>
              <a:rPr lang="en-US" sz="1600" b="1">
                <a:effectLst>
                  <a:outerShdw blurRad="38100" dist="38100" dir="2700000" algn="tl">
                    <a:srgbClr val="C0C0C0"/>
                  </a:outerShdw>
                </a:effectLst>
              </a:rPr>
              <a:t>FRESH AIR:  Sliding screen doors let in a constant ocean breeze and keep out bugs and other critters.</a:t>
            </a:r>
          </a:p>
          <a:p>
            <a:pPr>
              <a:spcBef>
                <a:spcPct val="50000"/>
              </a:spcBef>
              <a:buFontTx/>
              <a:buChar char="•"/>
            </a:pPr>
            <a:r>
              <a:rPr lang="en-US" sz="1600" b="1">
                <a:effectLst>
                  <a:outerShdw blurRad="38100" dist="38100" dir="2700000" algn="tl">
                    <a:srgbClr val="C0C0C0"/>
                  </a:outerShdw>
                </a:effectLst>
              </a:rPr>
              <a:t> SUN DRY TOWELS: Feel free to hang your towels from the deck rails and in the sun to dry.  Works like a charm.</a:t>
            </a:r>
          </a:p>
          <a:p>
            <a:pPr>
              <a:spcBef>
                <a:spcPct val="50000"/>
              </a:spcBef>
              <a:buFontTx/>
              <a:buChar char="•"/>
            </a:pPr>
            <a:r>
              <a:rPr lang="en-US" sz="1600" b="1">
                <a:effectLst>
                  <a:outerShdw blurRad="38100" dist="38100" dir="2700000" algn="tl">
                    <a:srgbClr val="C0C0C0"/>
                  </a:outerShdw>
                </a:effectLst>
              </a:rPr>
              <a:t> </a:t>
            </a:r>
            <a:r>
              <a:rPr lang="en-US" sz="1600" b="1">
                <a:solidFill>
                  <a:srgbClr val="000099"/>
                </a:solidFill>
                <a:effectLst>
                  <a:outerShdw blurRad="38100" dist="38100" dir="2700000" algn="tl">
                    <a:srgbClr val="C0C0C0"/>
                  </a:outerShdw>
                </a:effectLst>
              </a:rPr>
              <a:t>Carova Beach T-Shirts, caps and apparel available for sale at the Fire House, the only retail, commercial place in Carova.</a:t>
            </a:r>
          </a:p>
          <a:p>
            <a:pPr>
              <a:spcBef>
                <a:spcPct val="50000"/>
              </a:spcBef>
            </a:pPr>
            <a:endParaRPr lang="en-US" sz="1600" b="1">
              <a:solidFill>
                <a:srgbClr val="000099"/>
              </a:solidFill>
              <a:effectLst>
                <a:outerShdw blurRad="38100" dist="38100" dir="2700000" algn="tl">
                  <a:srgbClr val="C0C0C0"/>
                </a:outerShdw>
              </a:effectLst>
            </a:endParaRPr>
          </a:p>
        </p:txBody>
      </p:sp>
    </p:spTree>
  </p:cSld>
  <p:clrMapOvr>
    <a:masterClrMapping/>
  </p:clrMapOvr>
  <p:transition advTm="12144">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457200"/>
            <a:ext cx="5715000" cy="762000"/>
          </a:xfrm>
          <a:prstGeom prst="rect">
            <a:avLst/>
          </a:prstGeom>
          <a:solidFill>
            <a:srgbClr val="0000CC"/>
          </a:solidFill>
          <a:ln w="9525">
            <a:solidFill>
              <a:schemeClr val="tx1"/>
            </a:solidFill>
            <a:miter lim="800000"/>
            <a:headEnd/>
            <a:tailEnd/>
          </a:ln>
          <a:effectLst/>
        </p:spPr>
        <p:txBody>
          <a:bodyPr wrap="none" anchor="ctr"/>
          <a:lstStyle/>
          <a:p>
            <a:endParaRPr lang="en-US"/>
          </a:p>
        </p:txBody>
      </p:sp>
      <p:sp>
        <p:nvSpPr>
          <p:cNvPr id="26627" name="Rectangle 3"/>
          <p:cNvSpPr>
            <a:spLocks noChangeArrowheads="1"/>
          </p:cNvSpPr>
          <p:nvPr/>
        </p:nvSpPr>
        <p:spPr bwMode="auto">
          <a:xfrm>
            <a:off x="4114800" y="4038600"/>
            <a:ext cx="2438400" cy="1076064"/>
          </a:xfrm>
          <a:prstGeom prst="rect">
            <a:avLst/>
          </a:prstGeom>
          <a:noFill/>
          <a:ln w="9525">
            <a:noFill/>
            <a:miter lim="800000"/>
            <a:headEnd/>
            <a:tailEnd/>
          </a:ln>
          <a:effectLst/>
        </p:spPr>
        <p:txBody>
          <a:bodyPr>
            <a:spAutoFit/>
          </a:bodyPr>
          <a:lstStyle/>
          <a:p>
            <a:pPr>
              <a:lnSpc>
                <a:spcPct val="50000"/>
              </a:lnSpc>
              <a:spcBef>
                <a:spcPct val="50000"/>
              </a:spcBef>
            </a:pPr>
            <a:r>
              <a:rPr lang="en-US" sz="1400" b="1" dirty="0">
                <a:latin typeface="Verdana" pitchFamily="34" charset="0"/>
              </a:rPr>
              <a:t>TRASH &amp; PROPANE</a:t>
            </a:r>
          </a:p>
          <a:p>
            <a:pPr>
              <a:lnSpc>
                <a:spcPct val="50000"/>
              </a:lnSpc>
              <a:spcBef>
                <a:spcPct val="50000"/>
              </a:spcBef>
            </a:pPr>
            <a:r>
              <a:rPr lang="en-US" sz="1400" dirty="0">
                <a:latin typeface="Verdana" pitchFamily="34" charset="0"/>
              </a:rPr>
              <a:t>Gene's Off Road Services </a:t>
            </a:r>
          </a:p>
          <a:p>
            <a:pPr>
              <a:lnSpc>
                <a:spcPct val="50000"/>
              </a:lnSpc>
              <a:spcBef>
                <a:spcPct val="50000"/>
              </a:spcBef>
            </a:pPr>
            <a:r>
              <a:rPr lang="en-US" sz="1400" dirty="0" smtClean="0">
                <a:latin typeface="Verdana" pitchFamily="34" charset="0"/>
              </a:rPr>
              <a:t>2010 </a:t>
            </a:r>
            <a:r>
              <a:rPr lang="en-US" sz="1400" dirty="0" err="1">
                <a:latin typeface="Verdana" pitchFamily="34" charset="0"/>
              </a:rPr>
              <a:t>Sandfiddler</a:t>
            </a:r>
            <a:r>
              <a:rPr lang="en-US" sz="1400" dirty="0">
                <a:latin typeface="Verdana" pitchFamily="34" charset="0"/>
              </a:rPr>
              <a:t> Road</a:t>
            </a:r>
          </a:p>
          <a:p>
            <a:pPr>
              <a:lnSpc>
                <a:spcPct val="50000"/>
              </a:lnSpc>
              <a:spcBef>
                <a:spcPct val="50000"/>
              </a:spcBef>
            </a:pPr>
            <a:r>
              <a:rPr lang="en-US" sz="1400" dirty="0">
                <a:latin typeface="Verdana" pitchFamily="34" charset="0"/>
              </a:rPr>
              <a:t>Corolla, NC 27927</a:t>
            </a:r>
          </a:p>
          <a:p>
            <a:pPr>
              <a:lnSpc>
                <a:spcPct val="50000"/>
              </a:lnSpc>
              <a:spcBef>
                <a:spcPct val="50000"/>
              </a:spcBef>
            </a:pPr>
            <a:r>
              <a:rPr lang="en-US" sz="1400" dirty="0">
                <a:latin typeface="Verdana" pitchFamily="34" charset="0"/>
              </a:rPr>
              <a:t>252-453-4160</a:t>
            </a:r>
            <a:endParaRPr lang="en-US" sz="1400" dirty="0"/>
          </a:p>
        </p:txBody>
      </p:sp>
      <p:sp>
        <p:nvSpPr>
          <p:cNvPr id="26628" name="Rectangle 4"/>
          <p:cNvSpPr>
            <a:spLocks noGrp="1" noChangeArrowheads="1"/>
          </p:cNvSpPr>
          <p:nvPr>
            <p:ph type="title" idx="4294967295"/>
          </p:nvPr>
        </p:nvSpPr>
        <p:spPr>
          <a:xfrm>
            <a:off x="533400" y="0"/>
            <a:ext cx="5829300" cy="1524000"/>
          </a:xfrm>
        </p:spPr>
        <p:txBody>
          <a:bodyPr/>
          <a:lstStyle/>
          <a:p>
            <a:r>
              <a:rPr lang="en-US" sz="3200">
                <a:solidFill>
                  <a:srgbClr val="FF0000"/>
                </a:solidFill>
              </a:rPr>
              <a:t>Emergency &amp; Contact Numbers</a:t>
            </a:r>
          </a:p>
        </p:txBody>
      </p:sp>
      <p:grpSp>
        <p:nvGrpSpPr>
          <p:cNvPr id="26629" name="Group 5"/>
          <p:cNvGrpSpPr>
            <a:grpSpLocks/>
          </p:cNvGrpSpPr>
          <p:nvPr/>
        </p:nvGrpSpPr>
        <p:grpSpPr bwMode="auto">
          <a:xfrm>
            <a:off x="609600" y="1371600"/>
            <a:ext cx="3581400" cy="3314700"/>
            <a:chOff x="0" y="0"/>
            <a:chExt cx="2069" cy="2456"/>
          </a:xfrm>
        </p:grpSpPr>
        <p:sp>
          <p:nvSpPr>
            <p:cNvPr id="26630" name="Rectangle 6"/>
            <p:cNvSpPr>
              <a:spLocks noChangeArrowheads="1"/>
            </p:cNvSpPr>
            <p:nvPr/>
          </p:nvSpPr>
          <p:spPr bwMode="auto">
            <a:xfrm>
              <a:off x="0" y="0"/>
              <a:ext cx="2069" cy="0"/>
            </a:xfrm>
            <a:prstGeom prst="rect">
              <a:avLst/>
            </a:prstGeom>
            <a:noFill/>
            <a:ln w="9525">
              <a:noFill/>
              <a:miter lim="800000"/>
              <a:headEnd/>
              <a:tailEnd/>
            </a:ln>
            <a:effectLst/>
          </p:spPr>
          <p:txBody>
            <a:bodyPr>
              <a:spAutoFit/>
            </a:bodyPr>
            <a:lstStyle/>
            <a:p>
              <a:endParaRPr lang="en-US"/>
            </a:p>
          </p:txBody>
        </p:sp>
        <p:sp>
          <p:nvSpPr>
            <p:cNvPr id="26631" name="Rectangle 7"/>
            <p:cNvSpPr>
              <a:spLocks noChangeArrowheads="1"/>
            </p:cNvSpPr>
            <p:nvPr/>
          </p:nvSpPr>
          <p:spPr bwMode="auto">
            <a:xfrm>
              <a:off x="0" y="0"/>
              <a:ext cx="2069" cy="2456"/>
            </a:xfrm>
            <a:prstGeom prst="rect">
              <a:avLst/>
            </a:prstGeom>
            <a:noFill/>
            <a:ln w="9525">
              <a:noFill/>
              <a:miter lim="800000"/>
              <a:headEnd/>
              <a:tailEnd/>
            </a:ln>
            <a:effectLst/>
          </p:spPr>
          <p:txBody>
            <a:bodyPr>
              <a:spAutoFit/>
            </a:bodyPr>
            <a:lstStyle/>
            <a:p>
              <a:r>
                <a:rPr lang="en-US" sz="1400" b="1">
                  <a:latin typeface="Verdana" pitchFamily="34" charset="0"/>
                </a:rPr>
                <a:t>EMERGENCY:  9-1-1</a:t>
              </a:r>
              <a:r>
                <a:rPr lang="en-US" sz="1800" b="1">
                  <a:latin typeface="Verdana" pitchFamily="34" charset="0"/>
                </a:rPr>
                <a:t/>
              </a:r>
              <a:br>
                <a:rPr lang="en-US" sz="1800" b="1">
                  <a:latin typeface="Verdana" pitchFamily="34" charset="0"/>
                </a:rPr>
              </a:br>
              <a:r>
                <a:rPr lang="en-US" sz="1400" b="1">
                  <a:latin typeface="Verdana" pitchFamily="34" charset="0"/>
                </a:rPr>
                <a:t>Carova Beach Volunteer Fire Department, Inc.</a:t>
              </a:r>
              <a:r>
                <a:rPr lang="en-US" sz="1400">
                  <a:latin typeface="Verdana" pitchFamily="34" charset="0"/>
                </a:rPr>
                <a:t/>
              </a:r>
              <a:br>
                <a:rPr lang="en-US" sz="1400">
                  <a:latin typeface="Verdana" pitchFamily="34" charset="0"/>
                </a:rPr>
              </a:br>
              <a:r>
                <a:rPr lang="en-US" sz="1400">
                  <a:latin typeface="Verdana" pitchFamily="34" charset="0"/>
                </a:rPr>
                <a:t>P.O. Box 20</a:t>
              </a:r>
              <a:br>
                <a:rPr lang="en-US" sz="1400">
                  <a:latin typeface="Verdana" pitchFamily="34" charset="0"/>
                </a:rPr>
              </a:br>
              <a:r>
                <a:rPr lang="en-US" sz="1400">
                  <a:latin typeface="Verdana" pitchFamily="34" charset="0"/>
                </a:rPr>
                <a:t>Corolla, NC 27927</a:t>
              </a:r>
              <a:br>
                <a:rPr lang="en-US" sz="1400">
                  <a:latin typeface="Verdana" pitchFamily="34" charset="0"/>
                </a:rPr>
              </a:br>
              <a:r>
                <a:rPr lang="en-US" sz="1400">
                  <a:latin typeface="Verdana" pitchFamily="34" charset="0"/>
                </a:rPr>
                <a:t>Phone: 252-453-8690</a:t>
              </a:r>
            </a:p>
            <a:p>
              <a:pPr eaLnBrk="0" hangingPunct="0"/>
              <a:r>
                <a:rPr lang="en-US" sz="1400">
                  <a:latin typeface="Verdana" pitchFamily="34" charset="0"/>
                </a:rPr>
                <a:t>Fax: 252-453-8659</a:t>
              </a:r>
            </a:p>
            <a:p>
              <a:pPr eaLnBrk="0" hangingPunct="0"/>
              <a:endParaRPr lang="en-US" sz="1400">
                <a:latin typeface="Verdana" pitchFamily="34" charset="0"/>
              </a:endParaRPr>
            </a:p>
            <a:p>
              <a:pPr eaLnBrk="0" hangingPunct="0"/>
              <a:r>
                <a:rPr lang="en-US" sz="1400" b="1">
                  <a:latin typeface="Verdana" pitchFamily="34" charset="0"/>
                </a:rPr>
                <a:t>EMERGENCY MEDICAL SERVICES</a:t>
              </a:r>
              <a:r>
                <a:rPr lang="en-US" sz="1400">
                  <a:latin typeface="Verdana" pitchFamily="34" charset="0"/>
                </a:rPr>
                <a:t>:</a:t>
              </a:r>
            </a:p>
            <a:p>
              <a:pPr eaLnBrk="0" hangingPunct="0"/>
              <a:r>
                <a:rPr lang="en-US" sz="1400">
                  <a:latin typeface="Verdana" pitchFamily="34" charset="0"/>
                </a:rPr>
                <a:t>Phone: 252-232-7746</a:t>
              </a:r>
              <a:br>
                <a:rPr lang="en-US" sz="1400">
                  <a:latin typeface="Verdana" pitchFamily="34" charset="0"/>
                </a:rPr>
              </a:br>
              <a:r>
                <a:rPr lang="en-US" sz="1400">
                  <a:latin typeface="Verdana" pitchFamily="34" charset="0"/>
                </a:rPr>
                <a:t>Fax: 252-232-0015</a:t>
              </a:r>
              <a:r>
                <a:rPr lang="en-US" sz="1400">
                  <a:solidFill>
                    <a:srgbClr val="737373"/>
                  </a:solidFill>
                  <a:latin typeface="Verdana" pitchFamily="34" charset="0"/>
                </a:rPr>
                <a:t/>
              </a:r>
              <a:br>
                <a:rPr lang="en-US" sz="1400">
                  <a:solidFill>
                    <a:srgbClr val="737373"/>
                  </a:solidFill>
                  <a:latin typeface="Verdana" pitchFamily="34" charset="0"/>
                </a:rPr>
              </a:br>
              <a:endParaRPr lang="en-US" sz="1400">
                <a:solidFill>
                  <a:srgbClr val="737373"/>
                </a:solidFill>
                <a:latin typeface="Verdana" pitchFamily="34" charset="0"/>
              </a:endParaRPr>
            </a:p>
            <a:p>
              <a:pPr eaLnBrk="0" hangingPunct="0"/>
              <a:r>
                <a:rPr lang="en-US" sz="1000">
                  <a:solidFill>
                    <a:srgbClr val="737373"/>
                  </a:solidFill>
                  <a:latin typeface="Verdana" pitchFamily="34" charset="0"/>
                </a:rPr>
                <a:t/>
              </a:r>
              <a:br>
                <a:rPr lang="en-US" sz="1000">
                  <a:solidFill>
                    <a:srgbClr val="737373"/>
                  </a:solidFill>
                  <a:latin typeface="Verdana" pitchFamily="34" charset="0"/>
                </a:rPr>
              </a:br>
              <a:endParaRPr lang="en-US" sz="1000">
                <a:solidFill>
                  <a:srgbClr val="737373"/>
                </a:solidFill>
                <a:latin typeface="Verdana" pitchFamily="34" charset="0"/>
              </a:endParaRPr>
            </a:p>
            <a:p>
              <a:pPr eaLnBrk="0" hangingPunct="0"/>
              <a:endParaRPr lang="en-US"/>
            </a:p>
          </p:txBody>
        </p:sp>
      </p:grpSp>
      <p:sp>
        <p:nvSpPr>
          <p:cNvPr id="26632" name="Rectangle 8"/>
          <p:cNvSpPr>
            <a:spLocks noChangeArrowheads="1"/>
          </p:cNvSpPr>
          <p:nvPr/>
        </p:nvSpPr>
        <p:spPr bwMode="auto">
          <a:xfrm>
            <a:off x="0" y="3795713"/>
            <a:ext cx="6858000" cy="0"/>
          </a:xfrm>
          <a:prstGeom prst="rect">
            <a:avLst/>
          </a:prstGeom>
          <a:noFill/>
          <a:ln w="9525">
            <a:noFill/>
            <a:miter lim="800000"/>
            <a:headEnd/>
            <a:tailEnd/>
          </a:ln>
          <a:effectLst/>
        </p:spPr>
        <p:txBody>
          <a:bodyPr>
            <a:spAutoFit/>
          </a:bodyPr>
          <a:lstStyle/>
          <a:p>
            <a:endParaRPr lang="en-US"/>
          </a:p>
        </p:txBody>
      </p:sp>
      <p:grpSp>
        <p:nvGrpSpPr>
          <p:cNvPr id="26633" name="Group 9"/>
          <p:cNvGrpSpPr>
            <a:grpSpLocks/>
          </p:cNvGrpSpPr>
          <p:nvPr/>
        </p:nvGrpSpPr>
        <p:grpSpPr bwMode="auto">
          <a:xfrm>
            <a:off x="3657600" y="1447800"/>
            <a:ext cx="2819400" cy="1522413"/>
            <a:chOff x="0" y="0"/>
            <a:chExt cx="4320" cy="1135"/>
          </a:xfrm>
        </p:grpSpPr>
        <p:sp>
          <p:nvSpPr>
            <p:cNvPr id="26634" name="Rectangle 10"/>
            <p:cNvSpPr>
              <a:spLocks noChangeArrowheads="1"/>
            </p:cNvSpPr>
            <p:nvPr/>
          </p:nvSpPr>
          <p:spPr bwMode="auto">
            <a:xfrm>
              <a:off x="0" y="0"/>
              <a:ext cx="4320" cy="978"/>
            </a:xfrm>
            <a:prstGeom prst="rect">
              <a:avLst/>
            </a:prstGeom>
            <a:solidFill>
              <a:srgbClr val="FFFFFF"/>
            </a:solidFill>
            <a:ln w="9525">
              <a:noFill/>
              <a:miter lim="800000"/>
              <a:headEnd/>
              <a:tailEnd/>
            </a:ln>
            <a:effectLst/>
          </p:spPr>
          <p:txBody>
            <a:bodyPr/>
            <a:lstStyle/>
            <a:p>
              <a:endParaRPr lang="en-US"/>
            </a:p>
          </p:txBody>
        </p:sp>
        <p:grpSp>
          <p:nvGrpSpPr>
            <p:cNvPr id="26635" name="Group 11"/>
            <p:cNvGrpSpPr>
              <a:grpSpLocks/>
            </p:cNvGrpSpPr>
            <p:nvPr/>
          </p:nvGrpSpPr>
          <p:grpSpPr bwMode="auto">
            <a:xfrm>
              <a:off x="0" y="0"/>
              <a:ext cx="4320" cy="1135"/>
              <a:chOff x="0" y="0"/>
              <a:chExt cx="4320" cy="1135"/>
            </a:xfrm>
          </p:grpSpPr>
          <p:sp>
            <p:nvSpPr>
              <p:cNvPr id="26636" name="Rectangle 12"/>
              <p:cNvSpPr>
                <a:spLocks noChangeArrowheads="1"/>
              </p:cNvSpPr>
              <p:nvPr/>
            </p:nvSpPr>
            <p:spPr bwMode="auto">
              <a:xfrm>
                <a:off x="0" y="0"/>
                <a:ext cx="0" cy="0"/>
              </a:xfrm>
              <a:prstGeom prst="rect">
                <a:avLst/>
              </a:prstGeom>
              <a:solidFill>
                <a:srgbClr val="FFFFFF"/>
              </a:solidFill>
              <a:ln w="9525">
                <a:noFill/>
                <a:miter lim="800000"/>
                <a:headEnd/>
                <a:tailEnd/>
              </a:ln>
              <a:effectLst/>
            </p:spPr>
            <p:txBody>
              <a:bodyPr>
                <a:spAutoFit/>
              </a:bodyPr>
              <a:lstStyle/>
              <a:p>
                <a:endParaRPr lang="en-US"/>
              </a:p>
            </p:txBody>
          </p:sp>
          <p:grpSp>
            <p:nvGrpSpPr>
              <p:cNvPr id="26637" name="Group 13"/>
              <p:cNvGrpSpPr>
                <a:grpSpLocks/>
              </p:cNvGrpSpPr>
              <p:nvPr/>
            </p:nvGrpSpPr>
            <p:grpSpPr bwMode="auto">
              <a:xfrm>
                <a:off x="0" y="0"/>
                <a:ext cx="4320" cy="1135"/>
                <a:chOff x="0" y="0"/>
                <a:chExt cx="4320" cy="1135"/>
              </a:xfrm>
            </p:grpSpPr>
            <p:sp>
              <p:nvSpPr>
                <p:cNvPr id="26638" name="Rectangle 14"/>
                <p:cNvSpPr>
                  <a:spLocks noChangeArrowheads="1"/>
                </p:cNvSpPr>
                <p:nvPr/>
              </p:nvSpPr>
              <p:spPr bwMode="auto">
                <a:xfrm>
                  <a:off x="0" y="0"/>
                  <a:ext cx="0" cy="0"/>
                </a:xfrm>
                <a:prstGeom prst="rect">
                  <a:avLst/>
                </a:prstGeom>
                <a:solidFill>
                  <a:srgbClr val="FFFFFF"/>
                </a:solidFill>
                <a:ln w="9525">
                  <a:noFill/>
                  <a:miter lim="800000"/>
                  <a:headEnd/>
                  <a:tailEnd/>
                </a:ln>
                <a:effectLst/>
              </p:spPr>
              <p:txBody>
                <a:bodyPr>
                  <a:spAutoFit/>
                </a:bodyPr>
                <a:lstStyle/>
                <a:p>
                  <a:endParaRPr lang="en-US"/>
                </a:p>
              </p:txBody>
            </p:sp>
            <p:sp>
              <p:nvSpPr>
                <p:cNvPr id="26639" name="Rectangle 15"/>
                <p:cNvSpPr>
                  <a:spLocks noChangeArrowheads="1"/>
                </p:cNvSpPr>
                <p:nvPr/>
              </p:nvSpPr>
              <p:spPr bwMode="auto">
                <a:xfrm>
                  <a:off x="0" y="0"/>
                  <a:ext cx="4320" cy="1135"/>
                </a:xfrm>
                <a:prstGeom prst="rect">
                  <a:avLst/>
                </a:prstGeom>
                <a:solidFill>
                  <a:srgbClr val="FFFFFF"/>
                </a:solidFill>
                <a:ln w="9525">
                  <a:noFill/>
                  <a:miter lim="800000"/>
                  <a:headEnd/>
                  <a:tailEnd/>
                </a:ln>
                <a:effectLst/>
              </p:spPr>
              <p:txBody>
                <a:bodyPr>
                  <a:spAutoFit/>
                </a:bodyPr>
                <a:lstStyle/>
                <a:p>
                  <a:r>
                    <a:rPr lang="en-US" sz="1400" b="1">
                      <a:latin typeface="Verdana" pitchFamily="34" charset="0"/>
                    </a:rPr>
                    <a:t>The Outer Banks Hospital</a:t>
                  </a:r>
                  <a:r>
                    <a:rPr lang="en-US" sz="1400">
                      <a:latin typeface="Verdana" pitchFamily="34" charset="0"/>
                    </a:rPr>
                    <a:t> </a:t>
                  </a:r>
                </a:p>
                <a:p>
                  <a:r>
                    <a:rPr lang="en-US" sz="1400">
                      <a:latin typeface="Verdana" pitchFamily="34" charset="0"/>
                    </a:rPr>
                    <a:t>(252) 449-4500 </a:t>
                  </a:r>
                </a:p>
                <a:p>
                  <a:r>
                    <a:rPr lang="en-US" sz="1400">
                      <a:latin typeface="Verdana" pitchFamily="34" charset="0"/>
                    </a:rPr>
                    <a:t>(877) 359-9179. </a:t>
                  </a:r>
                </a:p>
                <a:p>
                  <a:r>
                    <a:rPr lang="en-US" sz="1400">
                      <a:latin typeface="Verdana" pitchFamily="34" charset="0"/>
                    </a:rPr>
                    <a:t>4800 S. Croatan Highway </a:t>
                  </a:r>
                </a:p>
                <a:p>
                  <a:r>
                    <a:rPr lang="en-US" sz="1400">
                      <a:latin typeface="Verdana" pitchFamily="34" charset="0"/>
                    </a:rPr>
                    <a:t>Nags Head, NC 27959</a:t>
                  </a:r>
                  <a:r>
                    <a:rPr lang="en-US" sz="1800"/>
                    <a:t>.</a:t>
                  </a:r>
                </a:p>
                <a:p>
                  <a:pPr eaLnBrk="0" hangingPunct="0"/>
                  <a:endParaRPr lang="en-US" sz="2000"/>
                </a:p>
              </p:txBody>
            </p:sp>
          </p:grpSp>
        </p:grpSp>
      </p:grpSp>
      <p:sp>
        <p:nvSpPr>
          <p:cNvPr id="26640" name="Text Box 16"/>
          <p:cNvSpPr txBox="1">
            <a:spLocks noChangeArrowheads="1"/>
          </p:cNvSpPr>
          <p:nvPr/>
        </p:nvSpPr>
        <p:spPr bwMode="auto">
          <a:xfrm>
            <a:off x="685800" y="3957638"/>
            <a:ext cx="2712602" cy="1815882"/>
          </a:xfrm>
          <a:prstGeom prst="rect">
            <a:avLst/>
          </a:prstGeom>
          <a:noFill/>
          <a:ln w="9525">
            <a:noFill/>
            <a:miter lim="800000"/>
            <a:headEnd/>
            <a:tailEnd/>
          </a:ln>
          <a:effectLst/>
        </p:spPr>
        <p:txBody>
          <a:bodyPr wrap="none">
            <a:spAutoFit/>
          </a:bodyPr>
          <a:lstStyle/>
          <a:p>
            <a:r>
              <a:rPr lang="en-US" sz="1400" b="1" dirty="0">
                <a:latin typeface="Verdana" pitchFamily="34" charset="0"/>
              </a:rPr>
              <a:t>MAINTENANCE/REPAIRS</a:t>
            </a:r>
          </a:p>
          <a:p>
            <a:r>
              <a:rPr lang="en-US" sz="1400" dirty="0" err="1" smtClean="0">
                <a:latin typeface="Verdana" pitchFamily="34" charset="0"/>
              </a:rPr>
              <a:t>Skeeter</a:t>
            </a:r>
            <a:r>
              <a:rPr lang="en-US" sz="1400" dirty="0" smtClean="0">
                <a:latin typeface="Verdana" pitchFamily="34" charset="0"/>
              </a:rPr>
              <a:t> Esposito</a:t>
            </a:r>
            <a:endParaRPr lang="en-US" sz="1400" dirty="0">
              <a:latin typeface="Verdana" pitchFamily="34" charset="0"/>
            </a:endParaRPr>
          </a:p>
          <a:p>
            <a:r>
              <a:rPr lang="en-US" sz="1400" dirty="0">
                <a:latin typeface="Verdana" pitchFamily="34" charset="0"/>
              </a:rPr>
              <a:t>(757) </a:t>
            </a:r>
            <a:r>
              <a:rPr lang="en-US" sz="1400" dirty="0" smtClean="0">
                <a:latin typeface="Verdana" pitchFamily="34" charset="0"/>
              </a:rPr>
              <a:t>619-8817 </a:t>
            </a:r>
            <a:r>
              <a:rPr lang="en-US" sz="1400" dirty="0">
                <a:latin typeface="Verdana" pitchFamily="34" charset="0"/>
              </a:rPr>
              <a:t>Cell</a:t>
            </a:r>
          </a:p>
          <a:p>
            <a:endParaRPr lang="en-US" sz="1400" dirty="0">
              <a:latin typeface="Verdana" pitchFamily="34" charset="0"/>
            </a:endParaRPr>
          </a:p>
          <a:p>
            <a:r>
              <a:rPr lang="en-US" sz="1400" b="1" dirty="0">
                <a:latin typeface="Verdana" pitchFamily="34" charset="0"/>
              </a:rPr>
              <a:t>HOUSEKEEPING</a:t>
            </a:r>
            <a:r>
              <a:rPr lang="en-US" sz="1400" dirty="0">
                <a:latin typeface="Verdana" pitchFamily="34" charset="0"/>
              </a:rPr>
              <a:t/>
            </a:r>
            <a:br>
              <a:rPr lang="en-US" sz="1400" dirty="0">
                <a:latin typeface="Verdana" pitchFamily="34" charset="0"/>
              </a:rPr>
            </a:br>
            <a:r>
              <a:rPr lang="en-US" sz="1400" dirty="0" smtClean="0">
                <a:latin typeface="Verdana" pitchFamily="34" charset="0"/>
              </a:rPr>
              <a:t>Ramona Parsons</a:t>
            </a:r>
            <a:endParaRPr lang="en-US" sz="1400" dirty="0">
              <a:latin typeface="Verdana" pitchFamily="34" charset="0"/>
            </a:endParaRPr>
          </a:p>
          <a:p>
            <a:r>
              <a:rPr lang="en-US" sz="1400" dirty="0">
                <a:latin typeface="Verdana" pitchFamily="34" charset="0"/>
              </a:rPr>
              <a:t>(757) – </a:t>
            </a:r>
            <a:r>
              <a:rPr lang="en-US" sz="1400" dirty="0" smtClean="0">
                <a:latin typeface="Verdana" pitchFamily="34" charset="0"/>
              </a:rPr>
              <a:t>375-2116 </a:t>
            </a:r>
            <a:r>
              <a:rPr lang="en-US" sz="1400" dirty="0">
                <a:latin typeface="Verdana" pitchFamily="34" charset="0"/>
              </a:rPr>
              <a:t>cell</a:t>
            </a:r>
            <a:br>
              <a:rPr lang="en-US" sz="1400" dirty="0">
                <a:latin typeface="Verdana" pitchFamily="34" charset="0"/>
              </a:rPr>
            </a:br>
            <a:endParaRPr lang="en-US" sz="1400" dirty="0">
              <a:latin typeface="Verdana" pitchFamily="34" charset="0"/>
            </a:endParaRPr>
          </a:p>
        </p:txBody>
      </p:sp>
      <p:sp>
        <p:nvSpPr>
          <p:cNvPr id="26641" name="Rectangle 17"/>
          <p:cNvSpPr>
            <a:spLocks noChangeArrowheads="1"/>
          </p:cNvSpPr>
          <p:nvPr/>
        </p:nvSpPr>
        <p:spPr bwMode="auto">
          <a:xfrm>
            <a:off x="762000" y="5715000"/>
            <a:ext cx="2362200" cy="2579688"/>
          </a:xfrm>
          <a:prstGeom prst="rect">
            <a:avLst/>
          </a:prstGeom>
          <a:noFill/>
          <a:ln w="9525">
            <a:noFill/>
            <a:miter lim="800000"/>
            <a:headEnd/>
            <a:tailEnd/>
          </a:ln>
          <a:effectLst/>
        </p:spPr>
        <p:txBody>
          <a:bodyPr>
            <a:spAutoFit/>
          </a:bodyPr>
          <a:lstStyle/>
          <a:p>
            <a:pPr>
              <a:spcBef>
                <a:spcPct val="50000"/>
              </a:spcBef>
            </a:pPr>
            <a:r>
              <a:rPr lang="en-US" sz="1400" b="1">
                <a:latin typeface="Verdana" pitchFamily="34" charset="0"/>
              </a:rPr>
              <a:t>OWNERS</a:t>
            </a:r>
            <a:r>
              <a:rPr lang="en-US" sz="1400">
                <a:latin typeface="Verdana" pitchFamily="34" charset="0"/>
              </a:rPr>
              <a:t> </a:t>
            </a:r>
          </a:p>
          <a:p>
            <a:pPr>
              <a:lnSpc>
                <a:spcPct val="70000"/>
              </a:lnSpc>
              <a:spcBef>
                <a:spcPct val="50000"/>
              </a:spcBef>
            </a:pPr>
            <a:r>
              <a:rPr lang="en-US" sz="1400">
                <a:latin typeface="Verdana" pitchFamily="34" charset="0"/>
              </a:rPr>
              <a:t>Bob Honig</a:t>
            </a:r>
          </a:p>
          <a:p>
            <a:pPr>
              <a:lnSpc>
                <a:spcPct val="70000"/>
              </a:lnSpc>
              <a:spcBef>
                <a:spcPct val="50000"/>
              </a:spcBef>
            </a:pPr>
            <a:r>
              <a:rPr lang="en-US" sz="1400">
                <a:latin typeface="Verdana" pitchFamily="34" charset="0"/>
              </a:rPr>
              <a:t>(301) 580-1917 </a:t>
            </a:r>
          </a:p>
          <a:p>
            <a:pPr>
              <a:lnSpc>
                <a:spcPct val="70000"/>
              </a:lnSpc>
              <a:spcBef>
                <a:spcPct val="50000"/>
              </a:spcBef>
            </a:pPr>
            <a:r>
              <a:rPr lang="en-US" sz="1400">
                <a:latin typeface="Verdana" pitchFamily="34" charset="0"/>
              </a:rPr>
              <a:t>Rande Joiner</a:t>
            </a:r>
          </a:p>
          <a:p>
            <a:pPr>
              <a:lnSpc>
                <a:spcPct val="70000"/>
              </a:lnSpc>
              <a:spcBef>
                <a:spcPct val="50000"/>
              </a:spcBef>
            </a:pPr>
            <a:r>
              <a:rPr lang="en-US" sz="1400">
                <a:latin typeface="Verdana" pitchFamily="34" charset="0"/>
              </a:rPr>
              <a:t>(202) 328-3300</a:t>
            </a:r>
          </a:p>
          <a:p>
            <a:pPr>
              <a:lnSpc>
                <a:spcPct val="70000"/>
              </a:lnSpc>
              <a:spcBef>
                <a:spcPct val="50000"/>
              </a:spcBef>
            </a:pPr>
            <a:r>
              <a:rPr lang="en-US" sz="1400">
                <a:latin typeface="Verdana" pitchFamily="34" charset="0"/>
              </a:rPr>
              <a:t>Carova Heights Land Line (252) 457-0817</a:t>
            </a:r>
          </a:p>
          <a:p>
            <a:pPr>
              <a:lnSpc>
                <a:spcPct val="70000"/>
              </a:lnSpc>
              <a:spcBef>
                <a:spcPct val="50000"/>
              </a:spcBef>
            </a:pPr>
            <a:endParaRPr lang="en-US" sz="1400">
              <a:latin typeface="Verdana" pitchFamily="34" charset="0"/>
            </a:endParaRPr>
          </a:p>
          <a:p>
            <a:pPr>
              <a:lnSpc>
                <a:spcPct val="70000"/>
              </a:lnSpc>
              <a:spcBef>
                <a:spcPct val="50000"/>
              </a:spcBef>
            </a:pPr>
            <a:r>
              <a:rPr lang="en-US" sz="1600" b="1">
                <a:latin typeface="Verdana" pitchFamily="34" charset="0"/>
              </a:rPr>
              <a:t>Email:</a:t>
            </a:r>
            <a:r>
              <a:rPr lang="en-US" sz="1400">
                <a:latin typeface="Verdana" pitchFamily="34" charset="0"/>
              </a:rPr>
              <a:t> rentals@carovaheights.com</a:t>
            </a:r>
          </a:p>
        </p:txBody>
      </p:sp>
      <p:sp>
        <p:nvSpPr>
          <p:cNvPr id="26642" name="Rectangle 18"/>
          <p:cNvSpPr>
            <a:spLocks noChangeArrowheads="1"/>
          </p:cNvSpPr>
          <p:nvPr/>
        </p:nvSpPr>
        <p:spPr bwMode="auto">
          <a:xfrm>
            <a:off x="3810000" y="5638800"/>
            <a:ext cx="2514600" cy="2751138"/>
          </a:xfrm>
          <a:prstGeom prst="rect">
            <a:avLst/>
          </a:prstGeom>
          <a:noFill/>
          <a:ln w="9525">
            <a:noFill/>
            <a:miter lim="800000"/>
            <a:headEnd/>
            <a:tailEnd/>
          </a:ln>
          <a:effectLst/>
        </p:spPr>
        <p:txBody>
          <a:bodyPr>
            <a:spAutoFit/>
          </a:bodyPr>
          <a:lstStyle/>
          <a:p>
            <a:pPr>
              <a:spcBef>
                <a:spcPct val="50000"/>
              </a:spcBef>
            </a:pPr>
            <a:r>
              <a:rPr lang="en-US" sz="1400" b="1" dirty="0">
                <a:latin typeface="Verdana" pitchFamily="34" charset="0"/>
              </a:rPr>
              <a:t>RECYCLING CENTER</a:t>
            </a:r>
          </a:p>
          <a:p>
            <a:pPr>
              <a:spcBef>
                <a:spcPct val="50000"/>
              </a:spcBef>
            </a:pPr>
            <a:r>
              <a:rPr lang="en-US" sz="1400" dirty="0">
                <a:latin typeface="Verdana" pitchFamily="34" charset="0"/>
              </a:rPr>
              <a:t>2020 Ocean Pearl Road </a:t>
            </a:r>
          </a:p>
          <a:p>
            <a:pPr>
              <a:spcBef>
                <a:spcPct val="50000"/>
              </a:spcBef>
            </a:pPr>
            <a:r>
              <a:rPr lang="en-US" sz="1400" b="1" dirty="0">
                <a:latin typeface="Verdana" pitchFamily="34" charset="0"/>
              </a:rPr>
              <a:t>Towing on the Beach</a:t>
            </a:r>
            <a:r>
              <a:rPr lang="en-US" sz="1400" dirty="0">
                <a:latin typeface="Verdana" pitchFamily="34" charset="0"/>
              </a:rPr>
              <a:t>?</a:t>
            </a:r>
          </a:p>
          <a:p>
            <a:pPr>
              <a:spcBef>
                <a:spcPct val="50000"/>
              </a:spcBef>
            </a:pPr>
            <a:r>
              <a:rPr lang="en-US" sz="1400" dirty="0">
                <a:latin typeface="Verdana" pitchFamily="34" charset="0"/>
              </a:rPr>
              <a:t>A1 Towing</a:t>
            </a:r>
          </a:p>
          <a:p>
            <a:pPr>
              <a:spcBef>
                <a:spcPct val="50000"/>
              </a:spcBef>
            </a:pPr>
            <a:r>
              <a:rPr lang="en-US" sz="1400" dirty="0">
                <a:latin typeface="Verdana" pitchFamily="34" charset="0"/>
              </a:rPr>
              <a:t>453-4002</a:t>
            </a:r>
          </a:p>
          <a:p>
            <a:pPr>
              <a:spcBef>
                <a:spcPct val="50000"/>
              </a:spcBef>
            </a:pPr>
            <a:r>
              <a:rPr lang="en-US" sz="1400" b="1" dirty="0">
                <a:latin typeface="Verdana" pitchFamily="34" charset="0"/>
              </a:rPr>
              <a:t>INTERNET or TV PROBLEM?</a:t>
            </a:r>
          </a:p>
          <a:p>
            <a:pPr>
              <a:spcBef>
                <a:spcPct val="50000"/>
              </a:spcBef>
            </a:pPr>
            <a:r>
              <a:rPr lang="en-US" sz="1400" dirty="0">
                <a:latin typeface="Verdana" pitchFamily="34" charset="0"/>
              </a:rPr>
              <a:t>Call Bob or </a:t>
            </a:r>
            <a:r>
              <a:rPr lang="en-US" sz="1400" dirty="0" err="1">
                <a:latin typeface="Verdana" pitchFamily="34" charset="0"/>
              </a:rPr>
              <a:t>Rande</a:t>
            </a:r>
            <a:endParaRPr lang="en-US" sz="1400" dirty="0">
              <a:latin typeface="Verdana" pitchFamily="34" charset="0"/>
            </a:endParaRPr>
          </a:p>
          <a:p>
            <a:pPr>
              <a:spcBef>
                <a:spcPct val="50000"/>
              </a:spcBef>
            </a:pPr>
            <a:endParaRPr lang="en-US" sz="1400" dirty="0">
              <a:latin typeface="Verdana" pitchFamily="34" charset="0"/>
            </a:endParaRPr>
          </a:p>
        </p:txBody>
      </p:sp>
      <p:sp>
        <p:nvSpPr>
          <p:cNvPr id="26644" name="Line 20"/>
          <p:cNvSpPr>
            <a:spLocks noChangeShapeType="1"/>
          </p:cNvSpPr>
          <p:nvPr/>
        </p:nvSpPr>
        <p:spPr bwMode="auto">
          <a:xfrm>
            <a:off x="762000" y="3810000"/>
            <a:ext cx="5638800" cy="0"/>
          </a:xfrm>
          <a:prstGeom prst="line">
            <a:avLst/>
          </a:prstGeom>
          <a:noFill/>
          <a:ln w="38100" cmpd="dbl">
            <a:solidFill>
              <a:schemeClr val="tx1"/>
            </a:solidFill>
            <a:round/>
            <a:headEnd/>
            <a:tailEnd/>
          </a:ln>
          <a:effectLst/>
        </p:spPr>
        <p:txBody>
          <a:bodyPr/>
          <a:lstStyle/>
          <a:p>
            <a:endParaRPr lang="en-US"/>
          </a:p>
        </p:txBody>
      </p:sp>
      <p:pic>
        <p:nvPicPr>
          <p:cNvPr id="26645" name="Picture 21" descr="bd04918_"/>
          <p:cNvPicPr>
            <a:picLocks noChangeAspect="1" noChangeArrowheads="1"/>
          </p:cNvPicPr>
          <p:nvPr/>
        </p:nvPicPr>
        <p:blipFill>
          <a:blip r:embed="rId3" cstate="print"/>
          <a:srcRect/>
          <a:stretch>
            <a:fillRect/>
          </a:stretch>
        </p:blipFill>
        <p:spPr bwMode="auto">
          <a:xfrm>
            <a:off x="5029200" y="2667000"/>
            <a:ext cx="838200" cy="827088"/>
          </a:xfrm>
          <a:prstGeom prst="rect">
            <a:avLst/>
          </a:prstGeom>
          <a:noFill/>
        </p:spPr>
      </p:pic>
      <p:pic>
        <p:nvPicPr>
          <p:cNvPr id="26646" name="Picture 22" descr="na01607_"/>
          <p:cNvPicPr>
            <a:picLocks noChangeAspect="1" noChangeArrowheads="1"/>
          </p:cNvPicPr>
          <p:nvPr/>
        </p:nvPicPr>
        <p:blipFill>
          <a:blip r:embed="rId4" cstate="print"/>
          <a:srcRect/>
          <a:stretch>
            <a:fillRect/>
          </a:stretch>
        </p:blipFill>
        <p:spPr bwMode="auto">
          <a:xfrm>
            <a:off x="3200400" y="5486400"/>
            <a:ext cx="608013" cy="561975"/>
          </a:xfrm>
          <a:prstGeom prst="rect">
            <a:avLst/>
          </a:prstGeom>
          <a:noFill/>
        </p:spPr>
      </p:pic>
    </p:spTree>
  </p:cSld>
  <p:clrMapOvr>
    <a:masterClrMapping/>
  </p:clrMapOvr>
  <p:transition advTm="5392">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NCHoliday07127"/>
          <p:cNvPicPr>
            <a:picLocks noChangeAspect="1" noChangeArrowheads="1"/>
          </p:cNvPicPr>
          <p:nvPr/>
        </p:nvPicPr>
        <p:blipFill>
          <a:blip r:embed="rId3" cstate="print"/>
          <a:srcRect/>
          <a:stretch>
            <a:fillRect/>
          </a:stretch>
        </p:blipFill>
        <p:spPr bwMode="auto">
          <a:xfrm>
            <a:off x="0" y="457200"/>
            <a:ext cx="6915150" cy="9220200"/>
          </a:xfrm>
          <a:prstGeom prst="rect">
            <a:avLst/>
          </a:prstGeom>
          <a:noFill/>
        </p:spPr>
      </p:pic>
      <p:sp>
        <p:nvSpPr>
          <p:cNvPr id="28675" name="Rectangle 3"/>
          <p:cNvSpPr>
            <a:spLocks noChangeArrowheads="1"/>
          </p:cNvSpPr>
          <p:nvPr/>
        </p:nvSpPr>
        <p:spPr bwMode="auto">
          <a:xfrm>
            <a:off x="685800" y="990600"/>
            <a:ext cx="4191000" cy="519113"/>
          </a:xfrm>
          <a:prstGeom prst="rect">
            <a:avLst/>
          </a:prstGeom>
          <a:noFill/>
          <a:ln w="9525">
            <a:noFill/>
            <a:miter lim="800000"/>
            <a:headEnd/>
            <a:tailEnd/>
          </a:ln>
          <a:effectLst/>
        </p:spPr>
        <p:txBody>
          <a:bodyPr lIns="26979" rIns="0">
            <a:spAutoFit/>
          </a:bodyPr>
          <a:lstStyle/>
          <a:p>
            <a:endParaRPr lang="en-US" sz="1400"/>
          </a:p>
          <a:p>
            <a:endParaRPr lang="en-US" sz="1400"/>
          </a:p>
        </p:txBody>
      </p:sp>
      <p:sp>
        <p:nvSpPr>
          <p:cNvPr id="28676" name="Rectangle 4"/>
          <p:cNvSpPr>
            <a:spLocks noChangeArrowheads="1"/>
          </p:cNvSpPr>
          <p:nvPr/>
        </p:nvSpPr>
        <p:spPr bwMode="auto">
          <a:xfrm>
            <a:off x="762000" y="1905000"/>
            <a:ext cx="5638800" cy="336550"/>
          </a:xfrm>
          <a:prstGeom prst="rect">
            <a:avLst/>
          </a:prstGeom>
          <a:noFill/>
          <a:ln w="9525">
            <a:noFill/>
            <a:miter lim="800000"/>
            <a:headEnd/>
            <a:tailEnd/>
          </a:ln>
          <a:effectLst/>
        </p:spPr>
        <p:txBody>
          <a:bodyPr>
            <a:spAutoFit/>
          </a:bodyPr>
          <a:lstStyle/>
          <a:p>
            <a:pPr>
              <a:spcBef>
                <a:spcPct val="50000"/>
              </a:spcBef>
            </a:pPr>
            <a:r>
              <a:rPr lang="en-US" sz="1200"/>
              <a:t>- </a:t>
            </a:r>
            <a:r>
              <a:rPr lang="en-US" sz="1600">
                <a:solidFill>
                  <a:srgbClr val="FFFF00"/>
                </a:solidFill>
              </a:rPr>
              <a:t>o</a:t>
            </a:r>
            <a:endParaRPr lang="en-US" sz="1600"/>
          </a:p>
        </p:txBody>
      </p:sp>
      <p:sp>
        <p:nvSpPr>
          <p:cNvPr id="28677" name="Rectangle 5"/>
          <p:cNvSpPr>
            <a:spLocks noGrp="1" noChangeArrowheads="1"/>
          </p:cNvSpPr>
          <p:nvPr>
            <p:ph type="title" idx="4294967295"/>
          </p:nvPr>
        </p:nvSpPr>
        <p:spPr>
          <a:xfrm>
            <a:off x="533400" y="152400"/>
            <a:ext cx="5829300" cy="1524000"/>
          </a:xfrm>
        </p:spPr>
        <p:txBody>
          <a:bodyPr/>
          <a:lstStyle/>
          <a:p>
            <a:r>
              <a:rPr lang="en-US">
                <a:solidFill>
                  <a:schemeClr val="accent1"/>
                </a:solidFill>
              </a:rPr>
              <a:t>Pet Policy</a:t>
            </a:r>
          </a:p>
        </p:txBody>
      </p:sp>
      <p:sp>
        <p:nvSpPr>
          <p:cNvPr id="28678" name="Rectangle 6"/>
          <p:cNvSpPr>
            <a:spLocks noChangeArrowheads="1"/>
          </p:cNvSpPr>
          <p:nvPr/>
        </p:nvSpPr>
        <p:spPr bwMode="auto">
          <a:xfrm>
            <a:off x="0" y="1295400"/>
            <a:ext cx="6858000" cy="8647113"/>
          </a:xfrm>
          <a:prstGeom prst="rect">
            <a:avLst/>
          </a:prstGeom>
          <a:noFill/>
          <a:ln w="9525">
            <a:noFill/>
            <a:miter lim="800000"/>
            <a:headEnd/>
            <a:tailEnd/>
          </a:ln>
          <a:effectLst/>
        </p:spPr>
        <p:txBody>
          <a:bodyPr>
            <a:spAutoFit/>
          </a:bodyPr>
          <a:lstStyle/>
          <a:p>
            <a:r>
              <a:rPr lang="en-US" sz="14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rPr>
              <a:t>1.  </a:t>
            </a:r>
            <a:r>
              <a:rPr lang="en-US" sz="1600" b="1">
                <a:solidFill>
                  <a:schemeClr val="bg1"/>
                </a:solidFill>
                <a:effectLst>
                  <a:outerShdw blurRad="38100" dist="38100" dir="2700000" algn="tl">
                    <a:srgbClr val="C0C0C0"/>
                  </a:outerShdw>
                </a:effectLst>
              </a:rPr>
              <a:t>Dogs should not be left unattended or unsupervised in the house for any period of time.  </a:t>
            </a:r>
            <a:br>
              <a:rPr lang="en-US" sz="1600" b="1">
                <a:solidFill>
                  <a:schemeClr val="bg1"/>
                </a:solidFill>
                <a:effectLst>
                  <a:outerShdw blurRad="38100" dist="38100" dir="2700000" algn="tl">
                    <a:srgbClr val="C0C0C0"/>
                  </a:outerShdw>
                </a:effectLst>
              </a:rPr>
            </a:br>
            <a:r>
              <a:rPr lang="en-US" sz="1600" b="1">
                <a:solidFill>
                  <a:schemeClr val="bg1"/>
                </a:solidFill>
                <a:effectLst>
                  <a:outerShdw blurRad="38100" dist="38100" dir="2700000" algn="tl">
                    <a:srgbClr val="C0C0C0"/>
                  </a:outerShdw>
                </a:effectLst>
              </a:rPr>
              <a:t>2.  Please provide appropriate chew sticks or bones for your pet at the beach house. </a:t>
            </a:r>
          </a:p>
          <a:p>
            <a:pPr eaLnBrk="0" hangingPunct="0"/>
            <a:r>
              <a:rPr lang="en-US" sz="1600" b="1">
                <a:solidFill>
                  <a:schemeClr val="bg1"/>
                </a:solidFill>
                <a:effectLst>
                  <a:outerShdw blurRad="38100" dist="38100" dir="2700000" algn="tl">
                    <a:srgbClr val="C0C0C0"/>
                  </a:outerShdw>
                </a:effectLst>
              </a:rPr>
              <a:t>3.  Flea and tick preventative such as Frontline Plus, noone wants fleas or ticks. </a:t>
            </a:r>
          </a:p>
          <a:p>
            <a:pPr eaLnBrk="0" hangingPunct="0"/>
            <a:r>
              <a:rPr lang="en-US" sz="1600" b="1">
                <a:solidFill>
                  <a:schemeClr val="bg1"/>
                </a:solidFill>
                <a:effectLst>
                  <a:outerShdw blurRad="38100" dist="38100" dir="2700000" algn="tl">
                    <a:srgbClr val="C0C0C0"/>
                  </a:outerShdw>
                </a:effectLst>
              </a:rPr>
              <a:t>4.  All pets must have rabies and distemper vaccinations, be spayed or neutered. </a:t>
            </a:r>
          </a:p>
          <a:p>
            <a:pPr eaLnBrk="0" hangingPunct="0"/>
            <a:r>
              <a:rPr lang="en-US" sz="1600" b="1">
                <a:solidFill>
                  <a:schemeClr val="bg1"/>
                </a:solidFill>
                <a:effectLst>
                  <a:outerShdw blurRad="38100" dist="38100" dir="2700000" algn="tl">
                    <a:srgbClr val="C0C0C0"/>
                  </a:outerShdw>
                </a:effectLst>
              </a:rPr>
              <a:t>5.  Shut bedroom doors during the daylight hours. </a:t>
            </a:r>
          </a:p>
          <a:p>
            <a:pPr eaLnBrk="0" hangingPunct="0"/>
            <a:r>
              <a:rPr lang="en-US" sz="1600" b="1">
                <a:solidFill>
                  <a:schemeClr val="bg1"/>
                </a:solidFill>
                <a:effectLst>
                  <a:outerShdw blurRad="38100" dist="38100" dir="2700000" algn="tl">
                    <a:srgbClr val="C0C0C0"/>
                  </a:outerShdw>
                </a:effectLst>
              </a:rPr>
              <a:t>6.  Please do not leave uneaten dog or pet food on the floor overnight.  Bugs, mice, yuk!</a:t>
            </a:r>
          </a:p>
          <a:p>
            <a:pPr eaLnBrk="0" hangingPunct="0"/>
            <a:r>
              <a:rPr lang="en-US" sz="1600" b="1">
                <a:solidFill>
                  <a:schemeClr val="bg1"/>
                </a:solidFill>
                <a:effectLst>
                  <a:outerShdw blurRad="38100" dist="38100" dir="2700000" algn="tl">
                    <a:srgbClr val="C0C0C0"/>
                  </a:outerShdw>
                </a:effectLst>
              </a:rPr>
              <a:t>7.  We prefer not to have pets on the furniture, but if this is not an option, there are old bedspreads in the closet near the front entrance that can be used to cover some furniture, and we will provide washable covers for the great room furniture.  Please take these off the furniture at your departure, and leave them on the washing machine on the lower level.  </a:t>
            </a:r>
          </a:p>
          <a:p>
            <a:pPr eaLnBrk="0" hangingPunct="0"/>
            <a:r>
              <a:rPr lang="en-US" sz="1600" b="1">
                <a:solidFill>
                  <a:schemeClr val="bg1"/>
                </a:solidFill>
                <a:effectLst>
                  <a:outerShdw blurRad="38100" dist="38100" dir="2700000" algn="tl">
                    <a:srgbClr val="C0C0C0"/>
                  </a:outerShdw>
                </a:effectLst>
              </a:rPr>
              <a:t>8.  No dogs on the beds please. </a:t>
            </a:r>
          </a:p>
          <a:p>
            <a:pPr eaLnBrk="0" hangingPunct="0"/>
            <a:r>
              <a:rPr lang="en-US" sz="1600" b="1">
                <a:solidFill>
                  <a:schemeClr val="bg1"/>
                </a:solidFill>
                <a:effectLst>
                  <a:outerShdw blurRad="38100" dist="38100" dir="2700000" algn="tl">
                    <a:srgbClr val="C0C0C0"/>
                  </a:outerShdw>
                </a:effectLst>
              </a:rPr>
              <a:t>9.  No dogs in the hot tub for their safety and yours.  Ditto for indoor Jacuzzi tubs. </a:t>
            </a:r>
          </a:p>
          <a:p>
            <a:pPr eaLnBrk="0" hangingPunct="0"/>
            <a:r>
              <a:rPr lang="en-US" sz="1600" b="1">
                <a:solidFill>
                  <a:schemeClr val="bg1"/>
                </a:solidFill>
                <a:effectLst>
                  <a:outerShdw blurRad="38100" dist="38100" dir="2700000" algn="tl">
                    <a:srgbClr val="C0C0C0"/>
                  </a:outerShdw>
                </a:effectLst>
              </a:rPr>
              <a:t>10.  Please rinse off your dog (1) before entering the gated pool area and (2) before entering the house. </a:t>
            </a:r>
          </a:p>
          <a:p>
            <a:pPr eaLnBrk="0" hangingPunct="0"/>
            <a:r>
              <a:rPr lang="en-US" sz="1600" b="1">
                <a:solidFill>
                  <a:schemeClr val="bg1"/>
                </a:solidFill>
                <a:effectLst>
                  <a:outerShdw blurRad="38100" dist="38100" dir="2700000" algn="tl">
                    <a:srgbClr val="C0C0C0"/>
                  </a:outerShdw>
                </a:effectLst>
              </a:rPr>
              <a:t>11.  Towel dry the dog before letting him/her into the house.  A fluffy towel by the front door works. </a:t>
            </a:r>
            <a:br>
              <a:rPr lang="en-US" sz="1600" b="1">
                <a:solidFill>
                  <a:schemeClr val="bg1"/>
                </a:solidFill>
                <a:effectLst>
                  <a:outerShdw blurRad="38100" dist="38100" dir="2700000" algn="tl">
                    <a:srgbClr val="C0C0C0"/>
                  </a:outerShdw>
                </a:effectLst>
              </a:rPr>
            </a:br>
            <a:r>
              <a:rPr lang="en-US" sz="1600" b="1">
                <a:solidFill>
                  <a:schemeClr val="bg1"/>
                </a:solidFill>
                <a:effectLst>
                  <a:outerShdw blurRad="38100" dist="38100" dir="2700000" algn="tl">
                    <a:srgbClr val="C0C0C0"/>
                  </a:outerShdw>
                </a:effectLst>
              </a:rPr>
              <a:t>12.  Dogs like to cool off or swim in the pool, but please be sensible and supervise your dog. </a:t>
            </a:r>
          </a:p>
          <a:p>
            <a:pPr eaLnBrk="0" hangingPunct="0"/>
            <a:r>
              <a:rPr lang="en-US" sz="1600" b="1">
                <a:solidFill>
                  <a:schemeClr val="bg1"/>
                </a:solidFill>
                <a:effectLst>
                  <a:outerShdw blurRad="38100" dist="38100" dir="2700000" algn="tl">
                    <a:srgbClr val="C0C0C0"/>
                  </a:outerShdw>
                </a:effectLst>
              </a:rPr>
              <a:t>13.  Accidents happen.  A special enzyme solution (for odor) and carpet cleaner are under the kitchen sink.  You should mark areas that do not clean up with a white piece of paper with an arrow. </a:t>
            </a:r>
          </a:p>
          <a:p>
            <a:pPr eaLnBrk="0" hangingPunct="0"/>
            <a:r>
              <a:rPr lang="en-US" sz="1600" b="1">
                <a:solidFill>
                  <a:schemeClr val="bg1"/>
                </a:solidFill>
                <a:effectLst>
                  <a:outerShdw blurRad="38100" dist="38100" dir="2700000" algn="tl">
                    <a:srgbClr val="C0C0C0"/>
                  </a:outerShdw>
                </a:effectLst>
              </a:rPr>
              <a:t>14.  Dogs are allowed on the beach.  Cars and horses present a real danger. Do not just loose the hound!</a:t>
            </a:r>
            <a:br>
              <a:rPr lang="en-US" sz="1600" b="1">
                <a:solidFill>
                  <a:schemeClr val="bg1"/>
                </a:solidFill>
                <a:effectLst>
                  <a:outerShdw blurRad="38100" dist="38100" dir="2700000" algn="tl">
                    <a:srgbClr val="C0C0C0"/>
                  </a:outerShdw>
                </a:effectLst>
              </a:rPr>
            </a:br>
            <a:r>
              <a:rPr lang="en-US" sz="1600" b="1">
                <a:solidFill>
                  <a:schemeClr val="bg1"/>
                </a:solidFill>
                <a:effectLst>
                  <a:outerShdw blurRad="38100" dist="38100" dir="2700000" algn="tl">
                    <a:srgbClr val="C0C0C0"/>
                  </a:outerShdw>
                </a:effectLst>
              </a:rPr>
              <a:t>15.  Your pet is your responsibility while at Carova Heights and by agreeing to our terms and conditions, you agree to hold us harmless and waive any and all liability for injury to your pet or others.</a:t>
            </a:r>
          </a:p>
          <a:p>
            <a:pPr eaLnBrk="0" hangingPunct="0"/>
            <a:endParaRPr lang="en-US" sz="3200" b="1">
              <a:solidFill>
                <a:schemeClr val="bg1"/>
              </a:solidFill>
              <a:effectLst>
                <a:outerShdw blurRad="38100" dist="38100" dir="2700000" algn="tl">
                  <a:srgbClr val="C0C0C0"/>
                </a:outerShdw>
              </a:effectLst>
            </a:endParaRPr>
          </a:p>
        </p:txBody>
      </p:sp>
    </p:spTree>
  </p:cSld>
  <p:clrMapOvr>
    <a:masterClrMapping/>
  </p:clrMapOvr>
  <p:transition advTm="15600">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533400" y="152400"/>
            <a:ext cx="5829300" cy="1524000"/>
          </a:xfrm>
          <a:solidFill>
            <a:srgbClr val="00FFFF"/>
          </a:solidFill>
          <a:ln>
            <a:solidFill>
              <a:srgbClr val="00FFFF"/>
            </a:solidFill>
          </a:ln>
        </p:spPr>
        <p:txBody>
          <a:bodyPr/>
          <a:lstStyle/>
          <a:p>
            <a:r>
              <a:rPr lang="en-US">
                <a:solidFill>
                  <a:schemeClr val="bg1"/>
                </a:solidFill>
                <a:effectLst>
                  <a:outerShdw blurRad="38100" dist="38100" dir="2700000" algn="tl">
                    <a:srgbClr val="000000"/>
                  </a:outerShdw>
                </a:effectLst>
              </a:rPr>
              <a:t>Pool &amp; Hot Tub</a:t>
            </a:r>
          </a:p>
        </p:txBody>
      </p:sp>
      <p:pic>
        <p:nvPicPr>
          <p:cNvPr id="30723" name="Picture 3" descr="view_ofpool_jpg">
            <a:hlinkClick r:id="rId3"/>
          </p:cNvPr>
          <p:cNvPicPr>
            <a:picLocks noChangeAspect="1" noChangeArrowheads="1"/>
          </p:cNvPicPr>
          <p:nvPr/>
        </p:nvPicPr>
        <p:blipFill>
          <a:blip r:embed="rId4" cstate="print"/>
          <a:srcRect/>
          <a:stretch>
            <a:fillRect/>
          </a:stretch>
        </p:blipFill>
        <p:spPr bwMode="auto">
          <a:xfrm>
            <a:off x="2590800" y="1676400"/>
            <a:ext cx="3771900" cy="2457450"/>
          </a:xfrm>
          <a:prstGeom prst="rect">
            <a:avLst/>
          </a:prstGeom>
          <a:noFill/>
        </p:spPr>
      </p:pic>
      <p:sp>
        <p:nvSpPr>
          <p:cNvPr id="30724" name="Rectangle 4"/>
          <p:cNvSpPr>
            <a:spLocks noChangeArrowheads="1"/>
          </p:cNvSpPr>
          <p:nvPr/>
        </p:nvSpPr>
        <p:spPr bwMode="auto">
          <a:xfrm>
            <a:off x="609600" y="4419600"/>
            <a:ext cx="5638800" cy="3922713"/>
          </a:xfrm>
          <a:prstGeom prst="rect">
            <a:avLst/>
          </a:prstGeom>
          <a:noFill/>
          <a:ln w="9525">
            <a:noFill/>
            <a:miter lim="800000"/>
            <a:headEnd/>
            <a:tailEnd/>
          </a:ln>
          <a:effectLst/>
        </p:spPr>
        <p:txBody>
          <a:bodyPr>
            <a:spAutoFit/>
          </a:bodyPr>
          <a:lstStyle/>
          <a:p>
            <a:r>
              <a:rPr lang="en-US" sz="1400" b="1">
                <a:solidFill>
                  <a:srgbClr val="0000CC"/>
                </a:solidFill>
                <a:latin typeface="Arial" charset="0"/>
                <a:cs typeface="Arial" charset="0"/>
              </a:rPr>
              <a:t>Pool/Hot Tub/Jacuzzi</a:t>
            </a:r>
            <a:r>
              <a:rPr lang="en-US" sz="1400">
                <a:solidFill>
                  <a:srgbClr val="0000CC"/>
                </a:solidFill>
                <a:latin typeface="Arial" charset="0"/>
                <a:cs typeface="Arial" charset="0"/>
              </a:rPr>
              <a:t>.  You have agreed to use the </a:t>
            </a:r>
            <a:r>
              <a:rPr lang="en-US" sz="1400" u="sng">
                <a:solidFill>
                  <a:srgbClr val="0000CC"/>
                </a:solidFill>
                <a:latin typeface="Arial" charset="0"/>
                <a:cs typeface="Arial" charset="0"/>
              </a:rPr>
              <a:t>pool, hot tub and Jacuzzi</a:t>
            </a:r>
            <a:r>
              <a:rPr lang="en-US" sz="1400">
                <a:solidFill>
                  <a:srgbClr val="0000CC"/>
                </a:solidFill>
                <a:latin typeface="Arial" charset="0"/>
                <a:cs typeface="Arial" charset="0"/>
              </a:rPr>
              <a:t> in a responsible and safe manner.  As nearly all pools in private homes, we do not provide a lifeguard.  That makes the adults in your party your lifeguards. Adults must supervise children under the age of 18 </a:t>
            </a:r>
            <a:r>
              <a:rPr lang="en-US" sz="1400" i="1">
                <a:solidFill>
                  <a:srgbClr val="0000CC"/>
                </a:solidFill>
                <a:latin typeface="Arial" charset="0"/>
                <a:cs typeface="Arial" charset="0"/>
              </a:rPr>
              <a:t>at all times</a:t>
            </a:r>
            <a:r>
              <a:rPr lang="en-US" sz="1400">
                <a:solidFill>
                  <a:srgbClr val="0000CC"/>
                </a:solidFill>
                <a:latin typeface="Arial" charset="0"/>
                <a:cs typeface="Arial" charset="0"/>
              </a:rPr>
              <a:t> in the pool, hot tub or Jacuzzi. </a:t>
            </a:r>
          </a:p>
          <a:p>
            <a:endParaRPr lang="en-US" sz="1400">
              <a:solidFill>
                <a:srgbClr val="0000CC"/>
              </a:solidFill>
              <a:latin typeface="Arial" charset="0"/>
              <a:cs typeface="Arial" charset="0"/>
            </a:endParaRPr>
          </a:p>
          <a:p>
            <a:r>
              <a:rPr lang="en-US" sz="1400">
                <a:solidFill>
                  <a:srgbClr val="0000CC"/>
                </a:solidFill>
                <a:latin typeface="Arial" charset="0"/>
                <a:cs typeface="Arial" charset="0"/>
              </a:rPr>
              <a:t>Although you</a:t>
            </a:r>
            <a:r>
              <a:rPr lang="en-US" sz="1400">
                <a:solidFill>
                  <a:srgbClr val="0000CC"/>
                </a:solidFill>
                <a:latin typeface="Times New Roman"/>
                <a:cs typeface="Arial" charset="0"/>
              </a:rPr>
              <a:t>’</a:t>
            </a:r>
            <a:r>
              <a:rPr lang="en-US" sz="1400">
                <a:solidFill>
                  <a:srgbClr val="0000CC"/>
                </a:solidFill>
                <a:latin typeface="Arial" charset="0"/>
                <a:cs typeface="Arial" charset="0"/>
              </a:rPr>
              <a:t>ve released us from liability, we want you to be safe.</a:t>
            </a:r>
            <a:br>
              <a:rPr lang="en-US" sz="1400">
                <a:solidFill>
                  <a:srgbClr val="0000CC"/>
                </a:solidFill>
                <a:latin typeface="Arial" charset="0"/>
                <a:cs typeface="Arial" charset="0"/>
              </a:rPr>
            </a:br>
            <a:r>
              <a:rPr lang="en-US" sz="1400">
                <a:solidFill>
                  <a:srgbClr val="0000CC"/>
                </a:solidFill>
                <a:latin typeface="Arial" charset="0"/>
                <a:cs typeface="Arial" charset="0"/>
              </a:rPr>
              <a:t>We do our best to ensure that the pool is properly clean, and Tab Winborne does this service for each tenant.  But the pool is out in the</a:t>
            </a:r>
            <a:br>
              <a:rPr lang="en-US" sz="1400">
                <a:solidFill>
                  <a:srgbClr val="0000CC"/>
                </a:solidFill>
                <a:latin typeface="Arial" charset="0"/>
                <a:cs typeface="Arial" charset="0"/>
              </a:rPr>
            </a:br>
            <a:r>
              <a:rPr lang="en-US" sz="1400">
                <a:solidFill>
                  <a:srgbClr val="0000CC"/>
                </a:solidFill>
                <a:latin typeface="Arial" charset="0"/>
                <a:cs typeface="Arial" charset="0"/>
              </a:rPr>
              <a:t>open and the steps leading into the pool can become slick.  </a:t>
            </a:r>
            <a:br>
              <a:rPr lang="en-US" sz="1400">
                <a:solidFill>
                  <a:srgbClr val="0000CC"/>
                </a:solidFill>
                <a:latin typeface="Arial" charset="0"/>
                <a:cs typeface="Arial" charset="0"/>
              </a:rPr>
            </a:br>
            <a:r>
              <a:rPr lang="en-US" sz="1400">
                <a:solidFill>
                  <a:srgbClr val="0000CC"/>
                </a:solidFill>
                <a:latin typeface="Arial" charset="0"/>
                <a:cs typeface="Arial" charset="0"/>
              </a:rPr>
              <a:t/>
            </a:r>
            <a:br>
              <a:rPr lang="en-US" sz="1400">
                <a:solidFill>
                  <a:srgbClr val="0000CC"/>
                </a:solidFill>
                <a:latin typeface="Arial" charset="0"/>
                <a:cs typeface="Arial" charset="0"/>
              </a:rPr>
            </a:br>
            <a:r>
              <a:rPr lang="en-US" sz="1400">
                <a:solidFill>
                  <a:srgbClr val="0000CC"/>
                </a:solidFill>
                <a:latin typeface="Arial" charset="0"/>
                <a:cs typeface="Arial" charset="0"/>
              </a:rPr>
              <a:t>You will find comfortable pool furniture, and we</a:t>
            </a:r>
            <a:r>
              <a:rPr lang="en-US" sz="1400">
                <a:solidFill>
                  <a:srgbClr val="0000CC"/>
                </a:solidFill>
                <a:latin typeface="Times New Roman"/>
                <a:cs typeface="Arial" charset="0"/>
              </a:rPr>
              <a:t>’</a:t>
            </a:r>
            <a:r>
              <a:rPr lang="en-US" sz="1400">
                <a:solidFill>
                  <a:srgbClr val="0000CC"/>
                </a:solidFill>
                <a:latin typeface="Arial" charset="0"/>
                <a:cs typeface="Arial" charset="0"/>
              </a:rPr>
              <a:t>re working to improve</a:t>
            </a:r>
            <a:br>
              <a:rPr lang="en-US" sz="1400">
                <a:solidFill>
                  <a:srgbClr val="0000CC"/>
                </a:solidFill>
                <a:latin typeface="Arial" charset="0"/>
                <a:cs typeface="Arial" charset="0"/>
              </a:rPr>
            </a:br>
            <a:r>
              <a:rPr lang="en-US" sz="1400">
                <a:solidFill>
                  <a:srgbClr val="0000CC"/>
                </a:solidFill>
                <a:latin typeface="Arial" charset="0"/>
                <a:cs typeface="Arial" charset="0"/>
              </a:rPr>
              <a:t>pool side amenities in the very near future.  </a:t>
            </a:r>
            <a:br>
              <a:rPr lang="en-US" sz="1400">
                <a:solidFill>
                  <a:srgbClr val="0000CC"/>
                </a:solidFill>
                <a:latin typeface="Arial" charset="0"/>
                <a:cs typeface="Arial" charset="0"/>
              </a:rPr>
            </a:br>
            <a:r>
              <a:rPr lang="en-US" sz="1400">
                <a:solidFill>
                  <a:srgbClr val="0000CC"/>
                </a:solidFill>
                <a:latin typeface="Arial" charset="0"/>
                <a:cs typeface="Arial" charset="0"/>
              </a:rPr>
              <a:t/>
            </a:r>
            <a:br>
              <a:rPr lang="en-US" sz="1400">
                <a:solidFill>
                  <a:srgbClr val="0000CC"/>
                </a:solidFill>
                <a:latin typeface="Arial" charset="0"/>
                <a:cs typeface="Arial" charset="0"/>
              </a:rPr>
            </a:br>
            <a:r>
              <a:rPr lang="en-US" sz="1400">
                <a:solidFill>
                  <a:srgbClr val="0000CC"/>
                </a:solidFill>
                <a:latin typeface="Arial" charset="0"/>
                <a:cs typeface="Arial" charset="0"/>
              </a:rPr>
              <a:t>Please use common sense, and follow the same rules that apply</a:t>
            </a:r>
            <a:br>
              <a:rPr lang="en-US" sz="1400">
                <a:solidFill>
                  <a:srgbClr val="0000CC"/>
                </a:solidFill>
                <a:latin typeface="Arial" charset="0"/>
                <a:cs typeface="Arial" charset="0"/>
              </a:rPr>
            </a:br>
            <a:r>
              <a:rPr lang="en-US" sz="1400">
                <a:solidFill>
                  <a:srgbClr val="0000CC"/>
                </a:solidFill>
                <a:latin typeface="Arial" charset="0"/>
                <a:cs typeface="Arial" charset="0"/>
              </a:rPr>
              <a:t>at your local pool, I.e. running on the deck, aggressive horsing </a:t>
            </a:r>
            <a:br>
              <a:rPr lang="en-US" sz="1400">
                <a:solidFill>
                  <a:srgbClr val="0000CC"/>
                </a:solidFill>
                <a:latin typeface="Arial" charset="0"/>
                <a:cs typeface="Arial" charset="0"/>
              </a:rPr>
            </a:br>
            <a:r>
              <a:rPr lang="en-US" sz="1400">
                <a:solidFill>
                  <a:srgbClr val="0000CC"/>
                </a:solidFill>
                <a:latin typeface="Arial" charset="0"/>
                <a:cs typeface="Arial" charset="0"/>
              </a:rPr>
              <a:t>around, diving off the sides can cut your vacation short in a heartbeat. </a:t>
            </a:r>
          </a:p>
        </p:txBody>
      </p:sp>
    </p:spTree>
  </p:cSld>
  <p:clrMapOvr>
    <a:masterClrMapping/>
  </p:clrMapOvr>
  <p:transition advTm="10144">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533400" y="0"/>
            <a:ext cx="5829300" cy="1524000"/>
          </a:xfrm>
        </p:spPr>
        <p:txBody>
          <a:bodyPr/>
          <a:lstStyle/>
          <a:p>
            <a:r>
              <a:rPr lang="en-US">
                <a:solidFill>
                  <a:srgbClr val="008000"/>
                </a:solidFill>
              </a:rPr>
              <a:t>Do’s</a:t>
            </a:r>
            <a:r>
              <a:rPr lang="en-US"/>
              <a:t> and </a:t>
            </a:r>
            <a:r>
              <a:rPr lang="en-US">
                <a:solidFill>
                  <a:srgbClr val="FF0000"/>
                </a:solidFill>
              </a:rPr>
              <a:t>Don’t’s</a:t>
            </a:r>
          </a:p>
        </p:txBody>
      </p:sp>
      <p:sp>
        <p:nvSpPr>
          <p:cNvPr id="32771" name="Rectangle 3"/>
          <p:cNvSpPr>
            <a:spLocks noChangeArrowheads="1"/>
          </p:cNvSpPr>
          <p:nvPr/>
        </p:nvSpPr>
        <p:spPr bwMode="auto">
          <a:xfrm>
            <a:off x="609600" y="1143000"/>
            <a:ext cx="5791200" cy="6907213"/>
          </a:xfrm>
          <a:prstGeom prst="rect">
            <a:avLst/>
          </a:prstGeom>
          <a:noFill/>
          <a:ln w="9525">
            <a:noFill/>
            <a:miter lim="800000"/>
            <a:headEnd/>
            <a:tailEnd/>
          </a:ln>
          <a:effectLst/>
        </p:spPr>
        <p:txBody>
          <a:bodyPr>
            <a:spAutoFit/>
          </a:bodyPr>
          <a:lstStyle/>
          <a:p>
            <a:pPr>
              <a:spcBef>
                <a:spcPct val="50000"/>
              </a:spcBef>
              <a:buFontTx/>
              <a:buChar char="•"/>
            </a:pPr>
            <a:r>
              <a:rPr lang="en-US" sz="1600"/>
              <a:t>RECYCLING : We recycle.  We recommend it, but do not insist.</a:t>
            </a:r>
          </a:p>
          <a:p>
            <a:pPr>
              <a:spcBef>
                <a:spcPct val="50000"/>
              </a:spcBef>
              <a:buFontTx/>
              <a:buChar char="•"/>
            </a:pPr>
            <a:r>
              <a:rPr lang="en-US" sz="1600"/>
              <a:t> SPILLS:  If you spill food or drink on carpet or furniture and it won't come clean, contact Tab immediately.</a:t>
            </a:r>
          </a:p>
          <a:p>
            <a:pPr>
              <a:spcBef>
                <a:spcPct val="50000"/>
              </a:spcBef>
              <a:buFontTx/>
              <a:buChar char="•"/>
            </a:pPr>
            <a:r>
              <a:rPr lang="en-US" sz="1600"/>
              <a:t> IT BREAKS OR WON’T WORK:  Things we use will break.  Please let Tab know if something doesn’t work so that he can fix it. </a:t>
            </a:r>
            <a:br>
              <a:rPr lang="en-US" sz="1600"/>
            </a:br>
            <a:r>
              <a:rPr lang="en-US" sz="1600" i="1"/>
              <a:t>Do not try to fix anything yourself, we beg of you!</a:t>
            </a:r>
          </a:p>
          <a:p>
            <a:pPr>
              <a:spcBef>
                <a:spcPct val="50000"/>
              </a:spcBef>
              <a:buFontTx/>
              <a:buChar char="•"/>
            </a:pPr>
            <a:r>
              <a:rPr lang="en-US" sz="1600"/>
              <a:t> BEACH EASEMENT: as our guests you are allowed to walk across the property in front of the house to access the beach.  At the intersection of Eider and Sandfiddler you will see vertical white PVC pipes that mark the opening to the easement.  You will find an animal trail that takes you between the dunes.  Please use it.</a:t>
            </a:r>
          </a:p>
          <a:p>
            <a:pPr>
              <a:spcBef>
                <a:spcPct val="50000"/>
              </a:spcBef>
              <a:buFontTx/>
              <a:buChar char="•"/>
            </a:pPr>
            <a:r>
              <a:rPr lang="en-US" sz="1600"/>
              <a:t> HORSES: Do not feed the horses! Stay at least 50 ft away from them. Yes, they will come close, and even onto the property.  Do your best.  Young foals lay complete flat on their sides.  They are fine.  Learn more at: </a:t>
            </a:r>
            <a:r>
              <a:rPr lang="en-US" sz="1600">
                <a:hlinkClick r:id="rId4"/>
              </a:rPr>
              <a:t>www.corollawildhorses.com</a:t>
            </a:r>
            <a:r>
              <a:rPr lang="en-US" sz="1600"/>
              <a:t>. </a:t>
            </a:r>
          </a:p>
          <a:p>
            <a:pPr>
              <a:spcBef>
                <a:spcPct val="50000"/>
              </a:spcBef>
              <a:buFontTx/>
              <a:buChar char="•"/>
            </a:pPr>
            <a:r>
              <a:rPr lang="en-US" sz="1600"/>
              <a:t> GUESTS sometimes try to rearrange furniture, especially the pool table.  Please refrain from doing anything that might injure you or the property.</a:t>
            </a:r>
          </a:p>
          <a:p>
            <a:pPr>
              <a:spcBef>
                <a:spcPct val="50000"/>
              </a:spcBef>
              <a:buFontTx/>
              <a:buChar char="•"/>
            </a:pPr>
            <a:r>
              <a:rPr lang="en-US" sz="1600"/>
              <a:t> We do not permit ATVs on the premises, illegal in Currituck.</a:t>
            </a:r>
            <a:endParaRPr lang="en-US" sz="2000"/>
          </a:p>
          <a:p>
            <a:pPr>
              <a:spcBef>
                <a:spcPct val="50000"/>
              </a:spcBef>
              <a:buFontTx/>
              <a:buChar char="•"/>
            </a:pPr>
            <a:r>
              <a:rPr lang="en-US" sz="2000"/>
              <a:t> </a:t>
            </a:r>
            <a:r>
              <a:rPr lang="en-US" sz="1600"/>
              <a:t>OH NO!  If you arrive and the you the premises in disarray or</a:t>
            </a:r>
            <a:br>
              <a:rPr lang="en-US" sz="1600"/>
            </a:br>
            <a:r>
              <a:rPr lang="en-US" sz="1600"/>
              <a:t>discover broken windows, screens, door locks, or anything amiss,</a:t>
            </a:r>
            <a:br>
              <a:rPr lang="en-US" sz="1600"/>
            </a:br>
            <a:r>
              <a:rPr lang="en-US" sz="1600"/>
              <a:t>please call Tab asap or call the owners—one of us.  Don’t let it go.  We will work with you to solve problems promptly, but if we can’t,</a:t>
            </a:r>
            <a:br>
              <a:rPr lang="en-US" sz="1600"/>
            </a:br>
            <a:r>
              <a:rPr lang="en-US" sz="1600"/>
              <a:t>we’ll adjust your payment.</a:t>
            </a:r>
          </a:p>
        </p:txBody>
      </p:sp>
      <p:sp>
        <p:nvSpPr>
          <p:cNvPr id="32772" name="Rectangle 4"/>
          <p:cNvSpPr>
            <a:spLocks noChangeArrowheads="1"/>
          </p:cNvSpPr>
          <p:nvPr/>
        </p:nvSpPr>
        <p:spPr bwMode="auto">
          <a:xfrm>
            <a:off x="609600" y="1143000"/>
            <a:ext cx="5943600" cy="7239000"/>
          </a:xfrm>
          <a:prstGeom prst="rect">
            <a:avLst/>
          </a:prstGeom>
          <a:noFill/>
          <a:ln w="57150" cmpd="thickThin">
            <a:solidFill>
              <a:srgbClr val="00FFFF"/>
            </a:solidFill>
            <a:miter lim="800000"/>
            <a:headEnd/>
            <a:tailEnd/>
          </a:ln>
          <a:effectLst/>
        </p:spPr>
        <p:txBody>
          <a:bodyPr wrap="none" anchor="ctr"/>
          <a:lstStyle/>
          <a:p>
            <a:endParaRPr lang="en-US"/>
          </a:p>
        </p:txBody>
      </p:sp>
    </p:spTree>
  </p:cSld>
  <p:clrMapOvr>
    <a:overrideClrMapping bg1="lt1" tx1="dk1" bg2="lt2" tx2="dk2" accent1="accent1" accent2="accent2" accent3="accent3" accent4="accent4" accent5="accent5" accent6="accent6" hlink="hlink" folHlink="folHlink"/>
  </p:clrMapOvr>
  <p:transition advTm="12048">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NCHoliday07096"/>
          <p:cNvPicPr>
            <a:picLocks noChangeAspect="1" noChangeArrowheads="1"/>
          </p:cNvPicPr>
          <p:nvPr/>
        </p:nvPicPr>
        <p:blipFill>
          <a:blip r:embed="rId3" cstate="print"/>
          <a:srcRect/>
          <a:stretch>
            <a:fillRect/>
          </a:stretch>
        </p:blipFill>
        <p:spPr bwMode="auto">
          <a:xfrm>
            <a:off x="0" y="3238500"/>
            <a:ext cx="6858000" cy="5143500"/>
          </a:xfrm>
          <a:prstGeom prst="rect">
            <a:avLst/>
          </a:prstGeom>
          <a:noFill/>
        </p:spPr>
      </p:pic>
      <p:sp>
        <p:nvSpPr>
          <p:cNvPr id="34819" name="Rectangle 3"/>
          <p:cNvSpPr>
            <a:spLocks noChangeArrowheads="1"/>
          </p:cNvSpPr>
          <p:nvPr/>
        </p:nvSpPr>
        <p:spPr bwMode="auto">
          <a:xfrm>
            <a:off x="457200" y="8001000"/>
            <a:ext cx="3505200" cy="914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4820" name="Rectangle 4"/>
          <p:cNvSpPr>
            <a:spLocks noChangeArrowheads="1"/>
          </p:cNvSpPr>
          <p:nvPr/>
        </p:nvSpPr>
        <p:spPr bwMode="auto">
          <a:xfrm>
            <a:off x="685800" y="1219200"/>
            <a:ext cx="4876800" cy="6246813"/>
          </a:xfrm>
          <a:prstGeom prst="rect">
            <a:avLst/>
          </a:prstGeom>
          <a:noFill/>
          <a:ln w="9525">
            <a:noFill/>
            <a:miter lim="800000"/>
            <a:headEnd/>
            <a:tailEnd/>
          </a:ln>
          <a:effectLst/>
        </p:spPr>
        <p:txBody>
          <a:bodyPr lIns="26979" rIns="0">
            <a:spAutoFit/>
          </a:bodyPr>
          <a:lstStyle/>
          <a:p>
            <a:r>
              <a:rPr lang="en-US" sz="1200" i="1">
                <a:effectLst>
                  <a:outerShdw blurRad="38100" dist="38100" dir="2700000" algn="tl">
                    <a:srgbClr val="C0C0C0"/>
                  </a:outerShdw>
                </a:effectLst>
                <a:latin typeface="Verdana" pitchFamily="34" charset="0"/>
              </a:rPr>
              <a:t>Leaving Carova Heights as you found it helps everyone.  We can return your entire deposit, and the next guest can enjoy their stay as much as you have. </a:t>
            </a:r>
            <a:br>
              <a:rPr lang="en-US" sz="1200" i="1">
                <a:effectLst>
                  <a:outerShdw blurRad="38100" dist="38100" dir="2700000" algn="tl">
                    <a:srgbClr val="C0C0C0"/>
                  </a:outerShdw>
                </a:effectLst>
                <a:latin typeface="Verdana" pitchFamily="34" charset="0"/>
              </a:rPr>
            </a:br>
            <a:endParaRPr lang="en-US" sz="1200" b="1" i="1">
              <a:effectLst>
                <a:outerShdw blurRad="38100" dist="38100" dir="2700000" algn="tl">
                  <a:srgbClr val="C0C0C0"/>
                </a:outerShdw>
              </a:effectLst>
              <a:latin typeface="Verdana" pitchFamily="34" charset="0"/>
            </a:endParaRPr>
          </a:p>
          <a:p>
            <a:pPr>
              <a:lnSpc>
                <a:spcPct val="150000"/>
              </a:lnSpc>
              <a:buFontTx/>
              <a:buChar char="•"/>
            </a:pPr>
            <a:r>
              <a:rPr lang="en-US" sz="1400" b="1">
                <a:effectLst>
                  <a:outerShdw blurRad="38100" dist="38100" dir="2700000" algn="tl">
                    <a:srgbClr val="C0C0C0"/>
                  </a:outerShdw>
                </a:effectLst>
                <a:latin typeface="Verdana" pitchFamily="34" charset="0"/>
              </a:rPr>
              <a:t> Close and lock all windows and doors. </a:t>
            </a:r>
          </a:p>
          <a:p>
            <a:pPr>
              <a:lnSpc>
                <a:spcPct val="150000"/>
              </a:lnSpc>
              <a:buFontTx/>
              <a:buChar char="•"/>
            </a:pPr>
            <a:r>
              <a:rPr lang="en-US" sz="1400" b="1">
                <a:effectLst>
                  <a:outerShdw blurRad="38100" dist="38100" dir="2700000" algn="tl">
                    <a:srgbClr val="C0C0C0"/>
                  </a:outerShdw>
                </a:effectLst>
                <a:latin typeface="Verdana" pitchFamily="34" charset="0"/>
              </a:rPr>
              <a:t> Set thermostat to 75 degrees for AC or 55 degrees for heat. </a:t>
            </a:r>
          </a:p>
          <a:p>
            <a:pPr>
              <a:lnSpc>
                <a:spcPct val="150000"/>
              </a:lnSpc>
              <a:buFontTx/>
              <a:buChar char="•"/>
            </a:pPr>
            <a:r>
              <a:rPr lang="en-US" sz="1400" b="1">
                <a:effectLst>
                  <a:outerShdw blurRad="38100" dist="38100" dir="2700000" algn="tl">
                    <a:srgbClr val="C0C0C0"/>
                  </a:outerShdw>
                </a:effectLst>
                <a:latin typeface="Verdana" pitchFamily="34" charset="0"/>
              </a:rPr>
              <a:t> Leave linens on the beds and towels in the bathrooms </a:t>
            </a:r>
          </a:p>
          <a:p>
            <a:pPr>
              <a:lnSpc>
                <a:spcPct val="150000"/>
              </a:lnSpc>
              <a:buFontTx/>
              <a:buChar char="•"/>
            </a:pPr>
            <a:r>
              <a:rPr lang="en-US" sz="1400" b="1">
                <a:effectLst>
                  <a:outerShdw blurRad="38100" dist="38100" dir="2700000" algn="tl">
                    <a:srgbClr val="C0C0C0"/>
                  </a:outerShdw>
                </a:effectLst>
                <a:latin typeface="Verdana" pitchFamily="34" charset="0"/>
              </a:rPr>
              <a:t> Clean the grill with the brush provided. </a:t>
            </a:r>
          </a:p>
          <a:p>
            <a:pPr>
              <a:lnSpc>
                <a:spcPct val="150000"/>
              </a:lnSpc>
              <a:buFontTx/>
              <a:buChar char="•"/>
            </a:pPr>
            <a:r>
              <a:rPr lang="en-US" sz="1400" b="1">
                <a:effectLst>
                  <a:outerShdw blurRad="38100" dist="38100" dir="2700000" algn="tl">
                    <a:srgbClr val="C0C0C0"/>
                  </a:outerShdw>
                </a:effectLst>
                <a:latin typeface="Verdana" pitchFamily="34" charset="0"/>
              </a:rPr>
              <a:t> Tidy up the pool area, deck and yard. Put key back in lock box.</a:t>
            </a:r>
          </a:p>
          <a:p>
            <a:pPr>
              <a:lnSpc>
                <a:spcPct val="150000"/>
              </a:lnSpc>
              <a:buFontTx/>
              <a:buChar char="•"/>
            </a:pPr>
            <a:r>
              <a:rPr lang="en-US" sz="1200">
                <a:effectLst>
                  <a:outerShdw blurRad="38100" dist="38100" dir="2700000" algn="tl">
                    <a:srgbClr val="C0C0C0"/>
                  </a:outerShdw>
                </a:effectLst>
                <a:latin typeface="Verdana" pitchFamily="34" charset="0"/>
              </a:rPr>
              <a:t> </a:t>
            </a:r>
            <a:r>
              <a:rPr lang="en-US" sz="1400" b="1">
                <a:effectLst>
                  <a:outerShdw blurRad="38100" dist="38100" dir="2700000" algn="tl">
                    <a:srgbClr val="C0C0C0"/>
                  </a:outerShdw>
                </a:effectLst>
                <a:latin typeface="Verdana" pitchFamily="34" charset="0"/>
              </a:rPr>
              <a:t>Place </a:t>
            </a:r>
            <a:r>
              <a:rPr lang="en-US" sz="1400" b="1" i="1">
                <a:effectLst>
                  <a:outerShdw blurRad="38100" dist="38100" dir="2700000" algn="tl">
                    <a:srgbClr val="C0C0C0"/>
                  </a:outerShdw>
                </a:effectLst>
                <a:latin typeface="Verdana" pitchFamily="34" charset="0"/>
              </a:rPr>
              <a:t>all</a:t>
            </a:r>
            <a:r>
              <a:rPr lang="en-US" sz="1400" b="1">
                <a:effectLst>
                  <a:outerShdw blurRad="38100" dist="38100" dir="2700000" algn="tl">
                    <a:srgbClr val="C0C0C0"/>
                  </a:outerShdw>
                </a:effectLst>
                <a:latin typeface="Verdana" pitchFamily="34" charset="0"/>
              </a:rPr>
              <a:t> trash in exterior cans</a:t>
            </a:r>
            <a:r>
              <a:rPr lang="en-US" sz="1400">
                <a:effectLst>
                  <a:outerShdw blurRad="38100" dist="38100" dir="2700000" algn="tl">
                    <a:srgbClr val="C0C0C0"/>
                  </a:outerShdw>
                </a:effectLst>
                <a:latin typeface="Verdana" pitchFamily="34" charset="0"/>
              </a:rPr>
              <a:t> </a:t>
            </a:r>
          </a:p>
          <a:p>
            <a:pPr>
              <a:lnSpc>
                <a:spcPct val="150000"/>
              </a:lnSpc>
              <a:buFontTx/>
              <a:buChar char="•"/>
            </a:pPr>
            <a:r>
              <a:rPr lang="en-US" sz="1400" b="1">
                <a:effectLst>
                  <a:outerShdw blurRad="38100" dist="38100" dir="2700000" algn="tl">
                    <a:srgbClr val="C0C0C0"/>
                  </a:outerShdw>
                </a:effectLst>
                <a:latin typeface="Verdana" pitchFamily="34" charset="0"/>
              </a:rPr>
              <a:t> Remove all food from the refrigerator &amp; wipe clean and adjust thermostat to the mid-level setting.</a:t>
            </a:r>
          </a:p>
          <a:p>
            <a:pPr>
              <a:lnSpc>
                <a:spcPct val="150000"/>
              </a:lnSpc>
              <a:buFontTx/>
              <a:buChar char="•"/>
            </a:pPr>
            <a:r>
              <a:rPr lang="en-US" sz="1400" b="1">
                <a:effectLst>
                  <a:outerShdw blurRad="38100" dist="38100" dir="2700000" algn="tl">
                    <a:srgbClr val="C0C0C0"/>
                  </a:outerShdw>
                </a:effectLst>
                <a:latin typeface="Verdana" pitchFamily="34" charset="0"/>
              </a:rPr>
              <a:t> Load and start the dishwashers or wash dishes and re-shelve.</a:t>
            </a:r>
          </a:p>
          <a:p>
            <a:pPr>
              <a:lnSpc>
                <a:spcPct val="150000"/>
              </a:lnSpc>
              <a:buFontTx/>
              <a:buChar char="•"/>
            </a:pPr>
            <a:r>
              <a:rPr lang="en-US" sz="1400" b="1">
                <a:effectLst>
                  <a:outerShdw blurRad="38100" dist="38100" dir="2700000" algn="tl">
                    <a:srgbClr val="C0C0C0"/>
                  </a:outerShdw>
                </a:effectLst>
                <a:latin typeface="Verdana" pitchFamily="34" charset="0"/>
              </a:rPr>
              <a:t> Clean kitchen countertops</a:t>
            </a:r>
          </a:p>
          <a:p>
            <a:pPr>
              <a:lnSpc>
                <a:spcPct val="150000"/>
              </a:lnSpc>
              <a:buFontTx/>
              <a:buChar char="•"/>
            </a:pPr>
            <a:r>
              <a:rPr lang="en-US" sz="1400" b="1">
                <a:effectLst>
                  <a:outerShdw blurRad="38100" dist="38100" dir="2700000" algn="tl">
                    <a:srgbClr val="C0C0C0"/>
                  </a:outerShdw>
                </a:effectLst>
                <a:latin typeface="Verdana" pitchFamily="34" charset="0"/>
              </a:rPr>
              <a:t> Broom sweep rooms and straighten up.</a:t>
            </a:r>
          </a:p>
          <a:p>
            <a:pPr>
              <a:lnSpc>
                <a:spcPct val="150000"/>
              </a:lnSpc>
              <a:buFontTx/>
              <a:buChar char="•"/>
            </a:pPr>
            <a:r>
              <a:rPr lang="en-US" sz="1400" b="1">
                <a:effectLst>
                  <a:outerShdw blurRad="38100" dist="38100" dir="2700000" algn="tl">
                    <a:srgbClr val="C0C0C0"/>
                  </a:outerShdw>
                </a:effectLst>
                <a:latin typeface="Verdana" pitchFamily="34" charset="0"/>
              </a:rPr>
              <a:t> Wash any badly soiled bed spreads.</a:t>
            </a:r>
          </a:p>
        </p:txBody>
      </p:sp>
      <p:sp>
        <p:nvSpPr>
          <p:cNvPr id="34821" name="Rectangle 5"/>
          <p:cNvSpPr>
            <a:spLocks noChangeArrowheads="1"/>
          </p:cNvSpPr>
          <p:nvPr/>
        </p:nvSpPr>
        <p:spPr bwMode="auto">
          <a:xfrm>
            <a:off x="1447800" y="4953000"/>
            <a:ext cx="3352800" cy="246063"/>
          </a:xfrm>
          <a:prstGeom prst="rect">
            <a:avLst/>
          </a:prstGeom>
          <a:noFill/>
          <a:ln w="9525">
            <a:noFill/>
            <a:miter lim="800000"/>
            <a:headEnd/>
            <a:tailEnd/>
          </a:ln>
          <a:effectLst/>
        </p:spPr>
        <p:txBody>
          <a:bodyPr lIns="26979" rIns="0">
            <a:spAutoFit/>
          </a:bodyPr>
          <a:lstStyle/>
          <a:p>
            <a:pPr eaLnBrk="0" hangingPunct="0"/>
            <a:endParaRPr lang="en-US" sz="1000"/>
          </a:p>
        </p:txBody>
      </p:sp>
      <p:sp>
        <p:nvSpPr>
          <p:cNvPr id="34822" name="Rectangle 6"/>
          <p:cNvSpPr>
            <a:spLocks noChangeArrowheads="1"/>
          </p:cNvSpPr>
          <p:nvPr/>
        </p:nvSpPr>
        <p:spPr bwMode="auto">
          <a:xfrm>
            <a:off x="533400" y="8077200"/>
            <a:ext cx="3657600" cy="641350"/>
          </a:xfrm>
          <a:prstGeom prst="rect">
            <a:avLst/>
          </a:prstGeom>
          <a:noFill/>
          <a:ln w="9525">
            <a:noFill/>
            <a:miter lim="800000"/>
            <a:headEnd/>
            <a:tailEnd/>
          </a:ln>
          <a:effectLst/>
        </p:spPr>
        <p:txBody>
          <a:bodyPr lIns="26979" rIns="0">
            <a:spAutoFit/>
          </a:bodyPr>
          <a:lstStyle/>
          <a:p>
            <a:r>
              <a:rPr lang="en-US" sz="1800" b="1">
                <a:latin typeface="Verdana" pitchFamily="34" charset="0"/>
              </a:rPr>
              <a:t>CHECK OUT.</a:t>
            </a:r>
            <a:r>
              <a:rPr lang="en-US" sz="1800">
                <a:latin typeface="Verdana" pitchFamily="34" charset="0"/>
              </a:rPr>
              <a:t> </a:t>
            </a:r>
          </a:p>
          <a:p>
            <a:pPr eaLnBrk="0" hangingPunct="0"/>
            <a:r>
              <a:rPr lang="en-US" sz="1800">
                <a:latin typeface="Verdana" pitchFamily="34" charset="0"/>
              </a:rPr>
              <a:t>10:00 am is check-out time.</a:t>
            </a:r>
          </a:p>
        </p:txBody>
      </p:sp>
      <p:sp>
        <p:nvSpPr>
          <p:cNvPr id="34823" name="Rectangle 7"/>
          <p:cNvSpPr>
            <a:spLocks noGrp="1" noChangeArrowheads="1"/>
          </p:cNvSpPr>
          <p:nvPr>
            <p:ph type="title" idx="4294967295"/>
          </p:nvPr>
        </p:nvSpPr>
        <p:spPr>
          <a:xfrm>
            <a:off x="609600" y="0"/>
            <a:ext cx="5829300" cy="1524000"/>
          </a:xfrm>
        </p:spPr>
        <p:txBody>
          <a:bodyPr/>
          <a:lstStyle/>
          <a:p>
            <a:r>
              <a:rPr lang="en-US" sz="4000">
                <a:solidFill>
                  <a:srgbClr val="FF0000"/>
                </a:solidFill>
              </a:rPr>
              <a:t>Check Out &amp; Prep</a:t>
            </a:r>
          </a:p>
        </p:txBody>
      </p:sp>
      <p:sp>
        <p:nvSpPr>
          <p:cNvPr id="34824" name="Rectangle 8"/>
          <p:cNvSpPr>
            <a:spLocks noChangeArrowheads="1"/>
          </p:cNvSpPr>
          <p:nvPr/>
        </p:nvSpPr>
        <p:spPr bwMode="auto">
          <a:xfrm>
            <a:off x="4495800" y="1395413"/>
            <a:ext cx="215900" cy="244475"/>
          </a:xfrm>
          <a:prstGeom prst="rect">
            <a:avLst/>
          </a:prstGeom>
          <a:noFill/>
          <a:ln w="9525">
            <a:noFill/>
            <a:miter lim="800000"/>
            <a:headEnd/>
            <a:tailEnd/>
          </a:ln>
          <a:effectLst/>
        </p:spPr>
        <p:txBody>
          <a:bodyPr wrap="none">
            <a:spAutoFit/>
          </a:bodyPr>
          <a:lstStyle/>
          <a:p>
            <a:r>
              <a:rPr lang="en-US" sz="1000"/>
              <a:t>.</a:t>
            </a:r>
          </a:p>
        </p:txBody>
      </p:sp>
    </p:spTree>
  </p:cSld>
  <p:clrMapOvr>
    <a:masterClrMapping/>
  </p:clrMapOvr>
  <p:transition advTm="11536">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990600" y="1295400"/>
            <a:ext cx="4953000" cy="3530600"/>
          </a:xfrm>
          <a:prstGeom prst="rect">
            <a:avLst/>
          </a:prstGeom>
          <a:noFill/>
          <a:ln w="9525">
            <a:noFill/>
            <a:miter lim="800000"/>
            <a:headEnd/>
            <a:tailEnd/>
          </a:ln>
          <a:effectLst/>
        </p:spPr>
        <p:txBody>
          <a:bodyPr lIns="26979" rIns="0">
            <a:spAutoFit/>
          </a:bodyPr>
          <a:lstStyle/>
          <a:p>
            <a:r>
              <a:rPr lang="en-US" sz="1200" b="1">
                <a:latin typeface="Verdana" pitchFamily="34" charset="0"/>
              </a:rPr>
              <a:t>OUTER BANKS DOINGS</a:t>
            </a:r>
            <a:r>
              <a:rPr lang="en-US" sz="1200">
                <a:latin typeface="Verdana" pitchFamily="34" charset="0"/>
              </a:rPr>
              <a:t> </a:t>
            </a:r>
          </a:p>
          <a:p>
            <a:pPr eaLnBrk="0" hangingPunct="0"/>
            <a:r>
              <a:rPr lang="en-US" sz="1200">
                <a:latin typeface="Verdana" pitchFamily="34" charset="0"/>
              </a:rPr>
              <a:t>For the skinny on other activities:  </a:t>
            </a:r>
            <a:r>
              <a:rPr lang="en-US" sz="1200">
                <a:latin typeface="Verdana" pitchFamily="34" charset="0"/>
                <a:hlinkClick r:id="rId4"/>
              </a:rPr>
              <a:t>Outer Banks Chamber of Commerce</a:t>
            </a:r>
            <a:r>
              <a:rPr lang="en-US" sz="1200">
                <a:latin typeface="Verdana" pitchFamily="34" charset="0"/>
              </a:rPr>
              <a:t> (252) 441-8144, </a:t>
            </a:r>
            <a:r>
              <a:rPr lang="en-US" sz="1200">
                <a:latin typeface="Verdana" pitchFamily="34" charset="0"/>
                <a:hlinkClick r:id="rId5"/>
              </a:rPr>
              <a:t>Outer Banks Visitors Bureau</a:t>
            </a:r>
            <a:r>
              <a:rPr lang="en-US" sz="1200">
                <a:latin typeface="Verdana" pitchFamily="34" charset="0"/>
              </a:rPr>
              <a:t> (877) OBX-4FUN, </a:t>
            </a:r>
            <a:r>
              <a:rPr lang="en-US" sz="1200">
                <a:latin typeface="Verdana" pitchFamily="34" charset="0"/>
                <a:hlinkClick r:id="rId6"/>
              </a:rPr>
              <a:t>North Carolina Visitor Information</a:t>
            </a:r>
            <a:r>
              <a:rPr lang="en-US" sz="1200">
                <a:latin typeface="Verdana" pitchFamily="34" charset="0"/>
              </a:rPr>
              <a:t> (800) VISIT-NC, or </a:t>
            </a:r>
            <a:r>
              <a:rPr lang="en-US" sz="1200">
                <a:latin typeface="Verdana" pitchFamily="34" charset="0"/>
                <a:hlinkClick r:id="rId7"/>
              </a:rPr>
              <a:t>Currituck County Chamber of Commerce</a:t>
            </a:r>
            <a:r>
              <a:rPr lang="en-US" sz="1200">
                <a:latin typeface="Verdana" pitchFamily="34" charset="0"/>
              </a:rPr>
              <a:t> (877) CURRITUCK.</a:t>
            </a:r>
          </a:p>
          <a:p>
            <a:pPr eaLnBrk="0" hangingPunct="0"/>
            <a:r>
              <a:rPr lang="en-US" sz="1200" b="1">
                <a:latin typeface="Verdana" pitchFamily="34" charset="0"/>
              </a:rPr>
              <a:t>Where is the closest public boat ramp?  </a:t>
            </a:r>
            <a:r>
              <a:rPr lang="en-US" sz="1200">
                <a:latin typeface="Verdana" pitchFamily="34" charset="0"/>
              </a:rPr>
              <a:t>The closest public boat ramp is located at the Whalehead Club in Corolla, open from sunrise until dusk.  Due to shallow water and grass, this ramp is suitable for small craft only.  Pirate's Cove Marina in Manteo is suited for larger water craft.</a:t>
            </a:r>
          </a:p>
          <a:p>
            <a:pPr eaLnBrk="0" hangingPunct="0"/>
            <a:r>
              <a:rPr lang="en-US" sz="1200" b="1">
                <a:latin typeface="Verdana" pitchFamily="34" charset="0"/>
              </a:rPr>
              <a:t>HOUSE CALLS  </a:t>
            </a:r>
            <a:r>
              <a:rPr lang="en-US" sz="1200">
                <a:latin typeface="Verdana" pitchFamily="34" charset="0"/>
                <a:hlinkClick r:id="rId8"/>
              </a:rPr>
              <a:t>Medical House Calls</a:t>
            </a:r>
            <a:r>
              <a:rPr lang="en-US" sz="1200">
                <a:latin typeface="Verdana" pitchFamily="34" charset="0"/>
              </a:rPr>
              <a:t> - Treatment of minor illnesses in your rental home - (252) 475-2007, </a:t>
            </a:r>
            <a:r>
              <a:rPr lang="en-US" sz="1200">
                <a:latin typeface="Verdana" pitchFamily="34" charset="0"/>
                <a:hlinkClick r:id="rId9"/>
              </a:rPr>
              <a:t>The Outer Banks Hospital</a:t>
            </a:r>
            <a:r>
              <a:rPr lang="en-US" sz="1200">
                <a:latin typeface="Verdana" pitchFamily="34" charset="0"/>
              </a:rPr>
              <a:t> - located at milepost 14 in Nags Head - (252) 449-4500</a:t>
            </a:r>
          </a:p>
          <a:p>
            <a:pPr eaLnBrk="0" hangingPunct="0"/>
            <a:r>
              <a:rPr lang="en-US" sz="1200" b="1">
                <a:latin typeface="Verdana" pitchFamily="34" charset="0"/>
              </a:rPr>
              <a:t>Where is the closest grocery store?</a:t>
            </a:r>
            <a:r>
              <a:rPr lang="en-US" sz="1200">
                <a:latin typeface="Verdana" pitchFamily="34" charset="0"/>
              </a:rPr>
              <a:t>  Food Lion is located in Corolla.  Harris Teeter serves the gourmet palate just south of Corolla on Rte. 12.  From Carova Heights, figure on a half hour drive.</a:t>
            </a:r>
          </a:p>
          <a:p>
            <a:pPr eaLnBrk="0" hangingPunct="0"/>
            <a:endParaRPr lang="en-US" sz="1000"/>
          </a:p>
        </p:txBody>
      </p:sp>
      <p:sp>
        <p:nvSpPr>
          <p:cNvPr id="36867" name="Rectangle 3"/>
          <p:cNvSpPr>
            <a:spLocks noChangeArrowheads="1"/>
          </p:cNvSpPr>
          <p:nvPr/>
        </p:nvSpPr>
        <p:spPr bwMode="auto">
          <a:xfrm>
            <a:off x="914400" y="4648200"/>
            <a:ext cx="5334000" cy="4291013"/>
          </a:xfrm>
          <a:prstGeom prst="rect">
            <a:avLst/>
          </a:prstGeom>
          <a:noFill/>
          <a:ln w="9525">
            <a:noFill/>
            <a:miter lim="800000"/>
            <a:headEnd/>
            <a:tailEnd/>
          </a:ln>
          <a:effectLst/>
        </p:spPr>
        <p:txBody>
          <a:bodyPr lIns="26979" rIns="0">
            <a:spAutoFit/>
          </a:bodyPr>
          <a:lstStyle/>
          <a:p>
            <a:r>
              <a:rPr lang="en-US" sz="1200" b="1">
                <a:latin typeface="Verdana" pitchFamily="34" charset="0"/>
              </a:rPr>
              <a:t>GOLF ANYONE?</a:t>
            </a:r>
            <a:r>
              <a:rPr lang="en-US" sz="1200">
                <a:latin typeface="Verdana" pitchFamily="34" charset="0"/>
              </a:rPr>
              <a:t>  The Currituck Club, Corolla (888) 453-9400 or (252) 453-9400- </a:t>
            </a:r>
            <a:r>
              <a:rPr lang="en-US" sz="1200">
                <a:latin typeface="Verdana" pitchFamily="34" charset="0"/>
                <a:hlinkClick r:id="rId10"/>
              </a:rPr>
              <a:t>http://www.thecurrituckclub.com</a:t>
            </a:r>
            <a:r>
              <a:rPr lang="en-US" sz="1200">
                <a:latin typeface="Verdana" pitchFamily="34" charset="0"/>
              </a:rPr>
              <a:t>; Duck Woods Country Club, Southern Shores (252) 261-2609; Sea Scape Golf Club, Kitty Hawk (252) 261-2158- </a:t>
            </a:r>
            <a:r>
              <a:rPr lang="en-US" sz="1200">
                <a:latin typeface="Verdana" pitchFamily="34" charset="0"/>
                <a:hlinkClick r:id="rId11"/>
              </a:rPr>
              <a:t>http://www.seascapegolf.com</a:t>
            </a:r>
            <a:r>
              <a:rPr lang="en-US" sz="1200">
                <a:latin typeface="Verdana" pitchFamily="34" charset="0"/>
              </a:rPr>
              <a:t>; The Pointe Golf Club, Powell’s Point (252) 491-8388 - </a:t>
            </a:r>
            <a:r>
              <a:rPr lang="en-US" sz="1200">
                <a:latin typeface="Verdana" pitchFamily="34" charset="0"/>
                <a:hlinkClick r:id="rId12"/>
              </a:rPr>
              <a:t>http://www.thepointegolfclub.com</a:t>
            </a:r>
            <a:r>
              <a:rPr lang="en-US" sz="1200">
                <a:latin typeface="Verdana" pitchFamily="34" charset="0"/>
              </a:rPr>
              <a:t>; Holly Ridge, Point Harbor (252) 491-2893; Kilmarlic Golf Club, Point Harbor (252) 491-4220- </a:t>
            </a:r>
            <a:r>
              <a:rPr lang="en-US" sz="1200">
                <a:latin typeface="Verdana" pitchFamily="34" charset="0"/>
                <a:hlinkClick r:id="rId13"/>
              </a:rPr>
              <a:t>http://www.kilmarlic.com</a:t>
            </a:r>
            <a:r>
              <a:rPr lang="en-US" sz="1200">
                <a:latin typeface="Verdana" pitchFamily="34" charset="0"/>
              </a:rPr>
              <a:t>; </a:t>
            </a:r>
          </a:p>
          <a:p>
            <a:pPr eaLnBrk="0" hangingPunct="0"/>
            <a:r>
              <a:rPr lang="en-US" sz="1200" b="1">
                <a:latin typeface="Verdana" pitchFamily="34" charset="0"/>
              </a:rPr>
              <a:t>GONE FISHING?  </a:t>
            </a:r>
            <a:r>
              <a:rPr lang="en-US" sz="1200">
                <a:latin typeface="Verdana" pitchFamily="34" charset="0"/>
              </a:rPr>
              <a:t>Yes, </a:t>
            </a:r>
            <a:r>
              <a:rPr lang="en-US" sz="1200" i="1">
                <a:solidFill>
                  <a:srgbClr val="FF0000"/>
                </a:solidFill>
                <a:latin typeface="Verdana" pitchFamily="34" charset="0"/>
              </a:rPr>
              <a:t>a Coastal Recreational Fishing License is required</a:t>
            </a:r>
            <a:r>
              <a:rPr lang="en-US" sz="1200">
                <a:latin typeface="Verdana" pitchFamily="34" charset="0"/>
              </a:rPr>
              <a:t> for all anglers who recreationally fish in coastal waters in North Carolina (effective January 1, 2007). 10-day, annual or lifetime basis, or combined with licenses issued by the Wildlife Resources Commission. Fishing licenses may be purchased from any Wildlife Resources Commission agent (includes most bait and tackle shops), online at </a:t>
            </a:r>
            <a:r>
              <a:rPr lang="en-US" sz="1200">
                <a:latin typeface="Verdana" pitchFamily="34" charset="0"/>
                <a:hlinkClick r:id="rId14"/>
              </a:rPr>
              <a:t>www.ncwildlife.org</a:t>
            </a:r>
            <a:r>
              <a:rPr lang="en-US" sz="1200">
                <a:latin typeface="Verdana" pitchFamily="34" charset="0"/>
              </a:rPr>
              <a:t>, at any Division of Marine Fisheries at 252-726-7021 or by calling toll-free 888-248-6834. For complete licensing information, please visit </a:t>
            </a:r>
            <a:r>
              <a:rPr lang="en-US" sz="1200">
                <a:latin typeface="Verdana" pitchFamily="34" charset="0"/>
                <a:hlinkClick r:id="rId15"/>
              </a:rPr>
              <a:t>www.ncfisheries.net</a:t>
            </a:r>
            <a:r>
              <a:rPr lang="en-US" sz="1200">
                <a:latin typeface="Verdana" pitchFamily="34" charset="0"/>
              </a:rPr>
              <a:t> or call the Division of Marine Fisheries at 252-726-7021 or 800-682-2632. The Annual License Fee is $15 for State Residents, age 16 or older and $30 for nonresidents, age 16 or older. The 10-day License Fee is $5 for State Residents, age 16 or older and $10 for nonresidents, age 16 or older. </a:t>
            </a:r>
          </a:p>
          <a:p>
            <a:pPr eaLnBrk="0" hangingPunct="0"/>
            <a:endParaRPr lang="en-US" sz="1200">
              <a:latin typeface="Verdana" pitchFamily="34" charset="0"/>
            </a:endParaRPr>
          </a:p>
        </p:txBody>
      </p:sp>
      <p:sp>
        <p:nvSpPr>
          <p:cNvPr id="36868" name="Rectangle 4"/>
          <p:cNvSpPr>
            <a:spLocks noGrp="1" noChangeArrowheads="1"/>
          </p:cNvSpPr>
          <p:nvPr>
            <p:ph type="title" idx="4294967295"/>
          </p:nvPr>
        </p:nvSpPr>
        <p:spPr>
          <a:xfrm>
            <a:off x="609600" y="152400"/>
            <a:ext cx="5829300" cy="1524000"/>
          </a:xfrm>
        </p:spPr>
        <p:txBody>
          <a:bodyPr/>
          <a:lstStyle/>
          <a:p>
            <a:r>
              <a:rPr lang="en-US" i="1">
                <a:solidFill>
                  <a:srgbClr val="FF0066"/>
                </a:solidFill>
              </a:rPr>
              <a:t>Finding the Fun Stuff</a:t>
            </a:r>
          </a:p>
        </p:txBody>
      </p:sp>
    </p:spTree>
  </p:cSld>
  <p:clrMapOvr>
    <a:overrideClrMapping bg1="lt1" tx1="dk1" bg2="lt2" tx2="dk2" accent1="accent1" accent2="accent2" accent3="accent3" accent4="accent4" accent5="accent5" accent6="accent6" hlink="hlink" folHlink="folHlink"/>
  </p:clrMapOvr>
  <p:transition advTm="14000">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295400" y="457200"/>
            <a:ext cx="4343400" cy="83820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38915" name="Rectangle 3"/>
          <p:cNvSpPr>
            <a:spLocks noChangeArrowheads="1"/>
          </p:cNvSpPr>
          <p:nvPr/>
        </p:nvSpPr>
        <p:spPr bwMode="auto">
          <a:xfrm>
            <a:off x="1066800" y="533400"/>
            <a:ext cx="4953000" cy="304800"/>
          </a:xfrm>
          <a:prstGeom prst="rect">
            <a:avLst/>
          </a:prstGeom>
          <a:noFill/>
          <a:ln w="9525">
            <a:noFill/>
            <a:miter lim="800000"/>
            <a:headEnd/>
            <a:tailEnd/>
          </a:ln>
          <a:effectLst/>
        </p:spPr>
        <p:txBody>
          <a:bodyPr lIns="26979" rIns="0">
            <a:spAutoFit/>
          </a:bodyPr>
          <a:lstStyle/>
          <a:p>
            <a:pPr eaLnBrk="0" hangingPunct="0"/>
            <a:endParaRPr lang="en-US" sz="1400"/>
          </a:p>
        </p:txBody>
      </p:sp>
      <p:sp>
        <p:nvSpPr>
          <p:cNvPr id="38916" name="Rectangle 4"/>
          <p:cNvSpPr>
            <a:spLocks noChangeArrowheads="1"/>
          </p:cNvSpPr>
          <p:nvPr/>
        </p:nvSpPr>
        <p:spPr bwMode="auto">
          <a:xfrm>
            <a:off x="609600" y="1371600"/>
            <a:ext cx="5715000" cy="5767388"/>
          </a:xfrm>
          <a:prstGeom prst="rect">
            <a:avLst/>
          </a:prstGeom>
          <a:noFill/>
          <a:ln w="9525">
            <a:noFill/>
            <a:miter lim="800000"/>
            <a:headEnd/>
            <a:tailEnd/>
          </a:ln>
          <a:effectLst/>
        </p:spPr>
        <p:txBody>
          <a:bodyPr lIns="0" tIns="0" rIns="0" bIns="0">
            <a:spAutoFit/>
          </a:bodyPr>
          <a:lstStyle/>
          <a:p>
            <a:r>
              <a:rPr lang="en-US" sz="1800" b="1">
                <a:solidFill>
                  <a:srgbClr val="006600"/>
                </a:solidFill>
                <a:latin typeface="Verdana" pitchFamily="34" charset="0"/>
              </a:rPr>
              <a:t>PLAY SMART</a:t>
            </a:r>
            <a:br>
              <a:rPr lang="en-US" sz="1800" b="1">
                <a:solidFill>
                  <a:srgbClr val="006600"/>
                </a:solidFill>
                <a:latin typeface="Verdana" pitchFamily="34" charset="0"/>
              </a:rPr>
            </a:br>
            <a:r>
              <a:rPr lang="en-US" sz="1800" b="1" i="1">
                <a:solidFill>
                  <a:srgbClr val="006600"/>
                </a:solidFill>
                <a:latin typeface="Verdana" pitchFamily="34" charset="0"/>
              </a:rPr>
              <a:t>You should never lose a non-refundable deposit.  We recommend that you buy Travel Insurance that includes coverage for medical emergencies and cancellation insurance for a mandatory evacuation due to hurricanes.  This insurance covers the rental rate and taxes paid for the home you reserve.  We strongly urge you to purchase this coverage to cover your vacation investment, as no refunds will be offered, even in the case of a mandatory evacuation. You can find plans at:</a:t>
            </a:r>
            <a:br>
              <a:rPr lang="en-US" sz="1800" b="1" i="1">
                <a:solidFill>
                  <a:srgbClr val="006600"/>
                </a:solidFill>
                <a:latin typeface="Verdana" pitchFamily="34" charset="0"/>
              </a:rPr>
            </a:br>
            <a:r>
              <a:rPr lang="en-US" sz="1800" b="1">
                <a:solidFill>
                  <a:srgbClr val="006600"/>
                </a:solidFill>
                <a:latin typeface="Verdana" pitchFamily="34" charset="0"/>
                <a:hlinkClick r:id="rId4"/>
              </a:rPr>
              <a:t>www.insuremytrip.com/products-1000-0-30002-15220.html</a:t>
            </a:r>
            <a:r>
              <a:rPr lang="en-US" sz="1800" b="1">
                <a:solidFill>
                  <a:srgbClr val="006600"/>
                </a:solidFill>
                <a:latin typeface="Verdana" pitchFamily="34" charset="0"/>
              </a:rPr>
              <a:t>,</a:t>
            </a:r>
            <a:r>
              <a:rPr lang="en-US" sz="1800" b="1" i="1">
                <a:solidFill>
                  <a:srgbClr val="006600"/>
                </a:solidFill>
                <a:latin typeface="Verdana" pitchFamily="34" charset="0"/>
              </a:rPr>
              <a:t> </a:t>
            </a:r>
            <a:r>
              <a:rPr lang="en-US" sz="1800" b="1">
                <a:solidFill>
                  <a:srgbClr val="006600"/>
                </a:solidFill>
                <a:latin typeface="Verdana" pitchFamily="34" charset="0"/>
                <a:hlinkClick r:id="rId5"/>
              </a:rPr>
              <a:t>http://www.accessamerica.com</a:t>
            </a:r>
            <a:r>
              <a:rPr lang="en-US" sz="1800" b="1">
                <a:solidFill>
                  <a:srgbClr val="006600"/>
                </a:solidFill>
                <a:latin typeface="Verdana" pitchFamily="34" charset="0"/>
              </a:rPr>
              <a:t>, and</a:t>
            </a:r>
            <a:r>
              <a:rPr lang="en-US" sz="1800" b="1" i="1">
                <a:solidFill>
                  <a:srgbClr val="006600"/>
                </a:solidFill>
                <a:latin typeface="Verdana" pitchFamily="34" charset="0"/>
              </a:rPr>
              <a:t> Travel Guard at </a:t>
            </a:r>
            <a:r>
              <a:rPr lang="en-US" sz="1800" b="1" i="1">
                <a:solidFill>
                  <a:srgbClr val="006600"/>
                </a:solidFill>
                <a:latin typeface="Verdana" pitchFamily="34" charset="0"/>
                <a:hlinkClick r:id="rId6"/>
              </a:rPr>
              <a:t>www.travelguard.com</a:t>
            </a:r>
            <a:r>
              <a:rPr lang="en-US" sz="1800" b="1" i="1">
                <a:solidFill>
                  <a:srgbClr val="006600"/>
                </a:solidFill>
                <a:latin typeface="Verdana" pitchFamily="34" charset="0"/>
              </a:rPr>
              <a:t> which is offered to renters in this area.  The Policies will contain reductions, limitations, exclusions and termination provisions.    </a:t>
            </a:r>
          </a:p>
          <a:p>
            <a:pPr eaLnBrk="0" hangingPunct="0"/>
            <a:endParaRPr lang="en-US" sz="1800" b="1" i="1">
              <a:solidFill>
                <a:srgbClr val="006600"/>
              </a:solidFill>
              <a:latin typeface="Verdana" pitchFamily="34" charset="0"/>
            </a:endParaRPr>
          </a:p>
        </p:txBody>
      </p:sp>
      <p:sp>
        <p:nvSpPr>
          <p:cNvPr id="38917" name="Rectangle 5"/>
          <p:cNvSpPr>
            <a:spLocks noGrp="1" noChangeArrowheads="1"/>
          </p:cNvSpPr>
          <p:nvPr>
            <p:ph type="title" idx="4294967295"/>
          </p:nvPr>
        </p:nvSpPr>
        <p:spPr>
          <a:xfrm>
            <a:off x="533400" y="0"/>
            <a:ext cx="5829300" cy="1524000"/>
          </a:xfrm>
        </p:spPr>
        <p:txBody>
          <a:bodyPr/>
          <a:lstStyle/>
          <a:p>
            <a:r>
              <a:rPr lang="en-US">
                <a:solidFill>
                  <a:srgbClr val="000099"/>
                </a:solidFill>
              </a:rPr>
              <a:t>Travel Insurance</a:t>
            </a:r>
          </a:p>
        </p:txBody>
      </p:sp>
      <p:pic>
        <p:nvPicPr>
          <p:cNvPr id="38918" name="Picture 6" descr="NCHoliday07033"/>
          <p:cNvPicPr>
            <a:picLocks noChangeAspect="1" noChangeArrowheads="1"/>
          </p:cNvPicPr>
          <p:nvPr/>
        </p:nvPicPr>
        <p:blipFill>
          <a:blip r:embed="rId7" cstate="print"/>
          <a:srcRect l="16455" t="16455" r="29114" b="17300"/>
          <a:stretch>
            <a:fillRect/>
          </a:stretch>
        </p:blipFill>
        <p:spPr bwMode="auto">
          <a:xfrm>
            <a:off x="2514600" y="6907213"/>
            <a:ext cx="1981200" cy="1809750"/>
          </a:xfrm>
          <a:prstGeom prst="rect">
            <a:avLst/>
          </a:prstGeom>
          <a:noFill/>
        </p:spPr>
      </p:pic>
      <p:sp>
        <p:nvSpPr>
          <p:cNvPr id="38919" name="AutoShape 7"/>
          <p:cNvSpPr>
            <a:spLocks noChangeArrowheads="1"/>
          </p:cNvSpPr>
          <p:nvPr/>
        </p:nvSpPr>
        <p:spPr bwMode="auto">
          <a:xfrm>
            <a:off x="4495800" y="7010400"/>
            <a:ext cx="1676400" cy="1219200"/>
          </a:xfrm>
          <a:prstGeom prst="wedgeRoundRectCallout">
            <a:avLst>
              <a:gd name="adj1" fmla="val -44884"/>
              <a:gd name="adj2" fmla="val 70051"/>
              <a:gd name="adj3" fmla="val 16667"/>
            </a:avLst>
          </a:prstGeom>
          <a:solidFill>
            <a:srgbClr val="FFFF00"/>
          </a:solidFill>
          <a:ln w="9525">
            <a:solidFill>
              <a:schemeClr val="tx1"/>
            </a:solidFill>
            <a:miter lim="800000"/>
            <a:headEnd/>
            <a:tailEnd/>
          </a:ln>
          <a:effectLst/>
        </p:spPr>
        <p:txBody>
          <a:bodyPr/>
          <a:lstStyle/>
          <a:p>
            <a:endParaRPr lang="en-US"/>
          </a:p>
        </p:txBody>
      </p:sp>
      <p:sp>
        <p:nvSpPr>
          <p:cNvPr id="38920" name="Text Box 8"/>
          <p:cNvSpPr txBox="1">
            <a:spLocks noChangeArrowheads="1"/>
          </p:cNvSpPr>
          <p:nvPr/>
        </p:nvSpPr>
        <p:spPr bwMode="auto">
          <a:xfrm>
            <a:off x="4572000" y="6934200"/>
            <a:ext cx="1444625" cy="825500"/>
          </a:xfrm>
          <a:prstGeom prst="rect">
            <a:avLst/>
          </a:prstGeom>
          <a:noFill/>
          <a:ln w="9525">
            <a:noFill/>
            <a:miter lim="800000"/>
            <a:headEnd/>
            <a:tailEnd/>
          </a:ln>
          <a:effectLst/>
        </p:spPr>
        <p:txBody>
          <a:bodyPr wrap="none">
            <a:spAutoFit/>
          </a:bodyPr>
          <a:lstStyle/>
          <a:p>
            <a:r>
              <a:rPr lang="en-US" sz="1600" b="1"/>
              <a:t>Border Collies</a:t>
            </a:r>
          </a:p>
          <a:p>
            <a:r>
              <a:rPr lang="en-US" sz="1600" b="1"/>
              <a:t>Always </a:t>
            </a:r>
          </a:p>
          <a:p>
            <a:r>
              <a:rPr lang="en-US" sz="1600" b="1"/>
              <a:t>Play Smart</a:t>
            </a:r>
          </a:p>
        </p:txBody>
      </p:sp>
    </p:spTree>
  </p:cSld>
  <p:clrMapOvr>
    <a:overrideClrMapping bg1="lt1" tx1="dk1" bg2="lt2" tx2="dk2" accent1="accent1" accent2="accent2" accent3="accent3" accent4="accent4" accent5="accent5" accent6="accent6" hlink="hlink" folHlink="folHlink"/>
  </p:clrMapOvr>
  <p:transition advTm="10400">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End of Rte 12 to Carova Beach"/>
          <p:cNvPicPr>
            <a:picLocks noChangeAspect="1" noChangeArrowheads="1"/>
          </p:cNvPicPr>
          <p:nvPr/>
        </p:nvPicPr>
        <p:blipFill>
          <a:blip r:embed="rId3" cstate="print"/>
          <a:srcRect/>
          <a:stretch>
            <a:fillRect/>
          </a:stretch>
        </p:blipFill>
        <p:spPr bwMode="auto">
          <a:xfrm>
            <a:off x="457200" y="1752600"/>
            <a:ext cx="5715000" cy="4606925"/>
          </a:xfrm>
          <a:prstGeom prst="rect">
            <a:avLst/>
          </a:prstGeom>
          <a:noFill/>
        </p:spPr>
      </p:pic>
      <p:sp>
        <p:nvSpPr>
          <p:cNvPr id="57347" name="Rectangle 3"/>
          <p:cNvSpPr>
            <a:spLocks noGrp="1" noChangeArrowheads="1"/>
          </p:cNvSpPr>
          <p:nvPr>
            <p:ph type="title" idx="4294967295"/>
          </p:nvPr>
        </p:nvSpPr>
        <p:spPr>
          <a:xfrm>
            <a:off x="514350" y="812800"/>
            <a:ext cx="5829300" cy="711200"/>
          </a:xfrm>
        </p:spPr>
        <p:txBody>
          <a:bodyPr/>
          <a:lstStyle/>
          <a:p>
            <a:r>
              <a:rPr lang="en-US"/>
              <a:t>Overview of 4WD Beach Entry </a:t>
            </a:r>
          </a:p>
        </p:txBody>
      </p:sp>
      <p:sp>
        <p:nvSpPr>
          <p:cNvPr id="57348" name="Line 4"/>
          <p:cNvSpPr>
            <a:spLocks noChangeShapeType="1"/>
          </p:cNvSpPr>
          <p:nvPr/>
        </p:nvSpPr>
        <p:spPr bwMode="auto">
          <a:xfrm flipH="1" flipV="1">
            <a:off x="4114800" y="2362200"/>
            <a:ext cx="838200" cy="3429000"/>
          </a:xfrm>
          <a:prstGeom prst="line">
            <a:avLst/>
          </a:prstGeom>
          <a:noFill/>
          <a:ln w="9525">
            <a:solidFill>
              <a:srgbClr val="FF0000"/>
            </a:solidFill>
            <a:round/>
            <a:headEnd/>
            <a:tailEnd type="triangle" w="med" len="med"/>
          </a:ln>
          <a:effectLst/>
        </p:spPr>
        <p:txBody>
          <a:bodyPr/>
          <a:lstStyle/>
          <a:p>
            <a:endParaRPr lang="en-US"/>
          </a:p>
        </p:txBody>
      </p:sp>
      <p:sp>
        <p:nvSpPr>
          <p:cNvPr id="57349" name="Text Box 5"/>
          <p:cNvSpPr txBox="1">
            <a:spLocks noChangeArrowheads="1"/>
          </p:cNvSpPr>
          <p:nvPr/>
        </p:nvSpPr>
        <p:spPr bwMode="auto">
          <a:xfrm>
            <a:off x="2438400" y="3886200"/>
            <a:ext cx="1692275" cy="457200"/>
          </a:xfrm>
          <a:prstGeom prst="rect">
            <a:avLst/>
          </a:prstGeom>
          <a:noFill/>
          <a:ln w="9525">
            <a:noFill/>
            <a:miter lim="800000"/>
            <a:headEnd/>
            <a:tailEnd/>
          </a:ln>
          <a:effectLst/>
        </p:spPr>
        <p:txBody>
          <a:bodyPr wrap="none">
            <a:spAutoFit/>
          </a:bodyPr>
          <a:lstStyle/>
          <a:p>
            <a:r>
              <a:rPr lang="en-US" b="1">
                <a:solidFill>
                  <a:srgbClr val="FF0000"/>
                </a:solidFill>
                <a:effectLst>
                  <a:outerShdw blurRad="38100" dist="38100" dir="2700000" algn="tl">
                    <a:srgbClr val="C0C0C0"/>
                  </a:outerShdw>
                </a:effectLst>
              </a:rPr>
              <a:t>Rte 12 ends</a:t>
            </a:r>
          </a:p>
        </p:txBody>
      </p:sp>
      <p:sp>
        <p:nvSpPr>
          <p:cNvPr id="57350" name="Line 6"/>
          <p:cNvSpPr>
            <a:spLocks noChangeShapeType="1"/>
          </p:cNvSpPr>
          <p:nvPr/>
        </p:nvSpPr>
        <p:spPr bwMode="auto">
          <a:xfrm>
            <a:off x="3505200" y="4572000"/>
            <a:ext cx="685800" cy="76200"/>
          </a:xfrm>
          <a:prstGeom prst="line">
            <a:avLst/>
          </a:prstGeom>
          <a:noFill/>
          <a:ln w="9525">
            <a:solidFill>
              <a:srgbClr val="FF0000"/>
            </a:solidFill>
            <a:round/>
            <a:headEnd/>
            <a:tailEnd type="triangle" w="med" len="med"/>
          </a:ln>
          <a:effectLst/>
        </p:spPr>
        <p:txBody>
          <a:bodyPr/>
          <a:lstStyle/>
          <a:p>
            <a:endParaRPr lang="en-US"/>
          </a:p>
        </p:txBody>
      </p:sp>
      <p:sp>
        <p:nvSpPr>
          <p:cNvPr id="57351" name="Text Box 7"/>
          <p:cNvSpPr txBox="1">
            <a:spLocks noChangeArrowheads="1"/>
          </p:cNvSpPr>
          <p:nvPr/>
        </p:nvSpPr>
        <p:spPr bwMode="auto">
          <a:xfrm>
            <a:off x="974725" y="6823075"/>
            <a:ext cx="4641850" cy="822325"/>
          </a:xfrm>
          <a:prstGeom prst="rect">
            <a:avLst/>
          </a:prstGeom>
          <a:noFill/>
          <a:ln w="9525">
            <a:noFill/>
            <a:miter lim="800000"/>
            <a:headEnd/>
            <a:tailEnd/>
          </a:ln>
          <a:effectLst/>
        </p:spPr>
        <p:txBody>
          <a:bodyPr wrap="none">
            <a:spAutoFit/>
          </a:bodyPr>
          <a:lstStyle/>
          <a:p>
            <a:r>
              <a:rPr lang="en-US"/>
              <a:t>An aerial view of where Rte 12 ends</a:t>
            </a:r>
            <a:br>
              <a:rPr lang="en-US"/>
            </a:br>
            <a:r>
              <a:rPr lang="en-US"/>
              <a:t>and the beach road begins</a:t>
            </a:r>
          </a:p>
        </p:txBody>
      </p:sp>
    </p:spTree>
  </p:cSld>
  <p:clrMapOvr>
    <a:masterClrMapping/>
  </p:clrMapOvr>
  <p:transition advTm="10288">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0"/>
            <a:ext cx="5829300" cy="1524000"/>
          </a:xfrm>
        </p:spPr>
        <p:txBody>
          <a:bodyPr/>
          <a:lstStyle/>
          <a:p>
            <a:r>
              <a:rPr lang="en-US"/>
              <a:t>Beach Access</a:t>
            </a:r>
          </a:p>
        </p:txBody>
      </p:sp>
      <p:pic>
        <p:nvPicPr>
          <p:cNvPr id="59395" name="Picture 3" descr="Anchors Hold to Beach"/>
          <p:cNvPicPr>
            <a:picLocks noChangeAspect="1" noChangeArrowheads="1"/>
          </p:cNvPicPr>
          <p:nvPr/>
        </p:nvPicPr>
        <p:blipFill>
          <a:blip r:embed="rId3" cstate="print"/>
          <a:srcRect/>
          <a:stretch>
            <a:fillRect/>
          </a:stretch>
        </p:blipFill>
        <p:spPr bwMode="auto">
          <a:xfrm>
            <a:off x="0" y="1066800"/>
            <a:ext cx="6858000" cy="5530850"/>
          </a:xfrm>
          <a:prstGeom prst="rect">
            <a:avLst/>
          </a:prstGeom>
          <a:noFill/>
        </p:spPr>
      </p:pic>
      <p:sp>
        <p:nvSpPr>
          <p:cNvPr id="59396" name="Text Box 4"/>
          <p:cNvSpPr txBox="1">
            <a:spLocks noChangeArrowheads="1"/>
          </p:cNvSpPr>
          <p:nvPr/>
        </p:nvSpPr>
        <p:spPr bwMode="auto">
          <a:xfrm>
            <a:off x="457200" y="2895600"/>
            <a:ext cx="2339975" cy="366713"/>
          </a:xfrm>
          <a:prstGeom prst="rect">
            <a:avLst/>
          </a:prstGeom>
          <a:noFill/>
          <a:ln w="9525">
            <a:noFill/>
            <a:miter lim="800000"/>
            <a:headEnd/>
            <a:tailEnd/>
          </a:ln>
          <a:effectLst/>
        </p:spPr>
        <p:txBody>
          <a:bodyPr>
            <a:spAutoFit/>
          </a:bodyPr>
          <a:lstStyle/>
          <a:p>
            <a:pPr>
              <a:spcBef>
                <a:spcPct val="50000"/>
              </a:spcBef>
            </a:pPr>
            <a:r>
              <a:rPr lang="en-US" sz="1800" b="1">
                <a:solidFill>
                  <a:srgbClr val="FF0000"/>
                </a:solidFill>
                <a:effectLst>
                  <a:outerShdw blurRad="38100" dist="38100" dir="2700000" algn="tl">
                    <a:srgbClr val="C0C0C0"/>
                  </a:outerShdw>
                </a:effectLst>
              </a:rPr>
              <a:t>Carova Heights</a:t>
            </a:r>
          </a:p>
        </p:txBody>
      </p:sp>
      <p:sp>
        <p:nvSpPr>
          <p:cNvPr id="59397" name="Line 5"/>
          <p:cNvSpPr>
            <a:spLocks noChangeShapeType="1"/>
          </p:cNvSpPr>
          <p:nvPr/>
        </p:nvSpPr>
        <p:spPr bwMode="auto">
          <a:xfrm>
            <a:off x="1219200" y="3200400"/>
            <a:ext cx="0" cy="228600"/>
          </a:xfrm>
          <a:prstGeom prst="line">
            <a:avLst/>
          </a:prstGeom>
          <a:noFill/>
          <a:ln w="9525">
            <a:solidFill>
              <a:srgbClr val="FF0000"/>
            </a:solidFill>
            <a:round/>
            <a:headEnd/>
            <a:tailEnd type="triangle" w="med" len="med"/>
          </a:ln>
          <a:effectLst/>
        </p:spPr>
        <p:txBody>
          <a:bodyPr/>
          <a:lstStyle/>
          <a:p>
            <a:endParaRPr lang="en-US"/>
          </a:p>
        </p:txBody>
      </p:sp>
      <p:sp>
        <p:nvSpPr>
          <p:cNvPr id="59398" name="Line 6"/>
          <p:cNvSpPr>
            <a:spLocks noChangeShapeType="1"/>
          </p:cNvSpPr>
          <p:nvPr/>
        </p:nvSpPr>
        <p:spPr bwMode="auto">
          <a:xfrm flipV="1">
            <a:off x="1752600" y="3429000"/>
            <a:ext cx="2590800" cy="228600"/>
          </a:xfrm>
          <a:prstGeom prst="line">
            <a:avLst/>
          </a:prstGeom>
          <a:noFill/>
          <a:ln w="57150">
            <a:solidFill>
              <a:srgbClr val="FF0000"/>
            </a:solidFill>
            <a:prstDash val="dash"/>
            <a:round/>
            <a:headEnd/>
            <a:tailEnd type="triangle" w="med" len="med"/>
          </a:ln>
          <a:effectLst/>
        </p:spPr>
        <p:txBody>
          <a:bodyPr/>
          <a:lstStyle/>
          <a:p>
            <a:endParaRPr lang="en-US"/>
          </a:p>
        </p:txBody>
      </p:sp>
      <p:sp>
        <p:nvSpPr>
          <p:cNvPr id="59399" name="Text Box 7"/>
          <p:cNvSpPr txBox="1">
            <a:spLocks noChangeArrowheads="1"/>
          </p:cNvSpPr>
          <p:nvPr/>
        </p:nvSpPr>
        <p:spPr bwMode="auto">
          <a:xfrm>
            <a:off x="0" y="6823075"/>
            <a:ext cx="6858000" cy="822325"/>
          </a:xfrm>
          <a:prstGeom prst="rect">
            <a:avLst/>
          </a:prstGeom>
          <a:noFill/>
          <a:ln w="9525">
            <a:noFill/>
            <a:miter lim="800000"/>
            <a:headEnd/>
            <a:tailEnd/>
          </a:ln>
          <a:effectLst/>
        </p:spPr>
        <p:txBody>
          <a:bodyPr>
            <a:spAutoFit/>
          </a:bodyPr>
          <a:lstStyle/>
          <a:p>
            <a:pPr algn="ctr"/>
            <a:r>
              <a:rPr lang="en-US" b="1">
                <a:solidFill>
                  <a:srgbClr val="0000CC"/>
                </a:solidFill>
              </a:rPr>
              <a:t>Beach Access Via Easement Less Than</a:t>
            </a:r>
            <a:br>
              <a:rPr lang="en-US" b="1">
                <a:solidFill>
                  <a:srgbClr val="0000CC"/>
                </a:solidFill>
              </a:rPr>
            </a:br>
            <a:r>
              <a:rPr lang="en-US" b="1">
                <a:solidFill>
                  <a:srgbClr val="0000CC"/>
                </a:solidFill>
              </a:rPr>
              <a:t>100m from the beach.</a:t>
            </a:r>
          </a:p>
        </p:txBody>
      </p:sp>
    </p:spTree>
  </p:cSld>
  <p:clrMapOvr>
    <a:masterClrMapping/>
  </p:clrMapOvr>
  <p:transition advTm="8624">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09600" y="0"/>
            <a:ext cx="5829300" cy="1524000"/>
          </a:xfrm>
        </p:spPr>
        <p:txBody>
          <a:bodyPr/>
          <a:lstStyle/>
          <a:p>
            <a:r>
              <a:rPr lang="en-US"/>
              <a:t>Carova Heights Surroundings</a:t>
            </a:r>
          </a:p>
        </p:txBody>
      </p:sp>
      <p:pic>
        <p:nvPicPr>
          <p:cNvPr id="61443" name="Picture 3" descr="Eider Road and Sandfiddler"/>
          <p:cNvPicPr>
            <a:picLocks noChangeAspect="1" noChangeArrowheads="1"/>
          </p:cNvPicPr>
          <p:nvPr/>
        </p:nvPicPr>
        <p:blipFill>
          <a:blip r:embed="rId3" cstate="print"/>
          <a:srcRect/>
          <a:stretch>
            <a:fillRect/>
          </a:stretch>
        </p:blipFill>
        <p:spPr bwMode="auto">
          <a:xfrm>
            <a:off x="0" y="1752600"/>
            <a:ext cx="6934200" cy="5591175"/>
          </a:xfrm>
          <a:prstGeom prst="rect">
            <a:avLst/>
          </a:prstGeom>
          <a:noFill/>
        </p:spPr>
      </p:pic>
      <p:sp>
        <p:nvSpPr>
          <p:cNvPr id="61444" name="Text Box 4"/>
          <p:cNvSpPr txBox="1">
            <a:spLocks noChangeArrowheads="1"/>
          </p:cNvSpPr>
          <p:nvPr/>
        </p:nvSpPr>
        <p:spPr bwMode="auto">
          <a:xfrm rot="-6209318">
            <a:off x="1504950" y="5505450"/>
            <a:ext cx="2324100" cy="457200"/>
          </a:xfrm>
          <a:prstGeom prst="rect">
            <a:avLst/>
          </a:prstGeom>
          <a:noFill/>
          <a:ln w="9525">
            <a:noFill/>
            <a:miter lim="800000"/>
            <a:headEnd/>
            <a:tailEnd/>
          </a:ln>
          <a:effectLst/>
        </p:spPr>
        <p:txBody>
          <a:bodyPr wrap="none">
            <a:spAutoFit/>
          </a:bodyPr>
          <a:lstStyle/>
          <a:p>
            <a:r>
              <a:rPr lang="en-US"/>
              <a:t>Sandfiddler Road</a:t>
            </a:r>
          </a:p>
        </p:txBody>
      </p:sp>
      <p:sp>
        <p:nvSpPr>
          <p:cNvPr id="61445" name="Text Box 5"/>
          <p:cNvSpPr txBox="1">
            <a:spLocks noChangeArrowheads="1"/>
          </p:cNvSpPr>
          <p:nvPr/>
        </p:nvSpPr>
        <p:spPr bwMode="auto">
          <a:xfrm>
            <a:off x="1676400" y="3505200"/>
            <a:ext cx="2087563" cy="457200"/>
          </a:xfrm>
          <a:prstGeom prst="rect">
            <a:avLst/>
          </a:prstGeom>
          <a:noFill/>
          <a:ln w="9525">
            <a:noFill/>
            <a:miter lim="800000"/>
            <a:headEnd/>
            <a:tailEnd/>
          </a:ln>
          <a:effectLst/>
        </p:spPr>
        <p:txBody>
          <a:bodyPr wrap="none">
            <a:spAutoFit/>
          </a:bodyPr>
          <a:lstStyle/>
          <a:p>
            <a:r>
              <a:rPr lang="en-US">
                <a:solidFill>
                  <a:srgbClr val="FF0000"/>
                </a:solidFill>
              </a:rPr>
              <a:t>Carova Heights</a:t>
            </a:r>
          </a:p>
        </p:txBody>
      </p:sp>
      <p:sp>
        <p:nvSpPr>
          <p:cNvPr id="61446" name="Line 6"/>
          <p:cNvSpPr>
            <a:spLocks noChangeShapeType="1"/>
          </p:cNvSpPr>
          <p:nvPr/>
        </p:nvSpPr>
        <p:spPr bwMode="auto">
          <a:xfrm>
            <a:off x="2514600" y="3962400"/>
            <a:ext cx="0" cy="381000"/>
          </a:xfrm>
          <a:prstGeom prst="line">
            <a:avLst/>
          </a:prstGeom>
          <a:noFill/>
          <a:ln w="9525">
            <a:solidFill>
              <a:srgbClr val="FF0000"/>
            </a:solidFill>
            <a:round/>
            <a:headEnd/>
            <a:tailEnd type="triangle" w="med" len="med"/>
          </a:ln>
          <a:effectLst/>
        </p:spPr>
        <p:txBody>
          <a:bodyPr/>
          <a:lstStyle/>
          <a:p>
            <a:endParaRPr lang="en-US"/>
          </a:p>
        </p:txBody>
      </p:sp>
    </p:spTree>
  </p:cSld>
  <p:clrMapOvr>
    <a:masterClrMapping/>
  </p:clrMapOvr>
  <p:transition advTm="8752">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533400" y="2362200"/>
            <a:ext cx="5791200" cy="2922588"/>
          </a:xfrm>
          <a:prstGeom prst="rect">
            <a:avLst/>
          </a:prstGeom>
          <a:noFill/>
          <a:ln w="9525">
            <a:noFill/>
            <a:miter lim="800000"/>
            <a:headEnd/>
            <a:tailEnd/>
          </a:ln>
          <a:effectLst/>
        </p:spPr>
        <p:txBody>
          <a:bodyPr>
            <a:spAutoFit/>
          </a:bodyPr>
          <a:lstStyle/>
          <a:p>
            <a:pPr>
              <a:spcBef>
                <a:spcPct val="50000"/>
              </a:spcBef>
            </a:pPr>
            <a:r>
              <a:rPr lang="en-US" sz="1200">
                <a:latin typeface="Verdana" pitchFamily="34" charset="0"/>
              </a:rPr>
              <a:t>We have books and a DVD on Carova’s wild horses produced by the Corolla Wild Horse Fund.  By the way, the natives pronounce Corolla “Kah-rah-lah”.  When the County extended Route 12 to Corolla in the late 1980s, motorists began to strike and kill horses, Particularly at night.</a:t>
            </a:r>
            <a:r>
              <a:rPr lang="en-US" sz="1200"/>
              <a:t>  </a:t>
            </a:r>
            <a:r>
              <a:rPr lang="en-US" sz="1200">
                <a:latin typeface="Verdana" pitchFamily="34" charset="0"/>
              </a:rPr>
              <a:t>Concerned local citizens banded together and formed the Corolla Wild Horse Fund.  To save the horses, they rounded up the herd and drove them north to Carova Beach.   Unhappily development continues</a:t>
            </a:r>
            <a:br>
              <a:rPr lang="en-US" sz="1200">
                <a:latin typeface="Verdana" pitchFamily="34" charset="0"/>
              </a:rPr>
            </a:br>
            <a:r>
              <a:rPr lang="en-US" sz="1200">
                <a:latin typeface="Verdana" pitchFamily="34" charset="0"/>
              </a:rPr>
              <a:t>to threaten the herd, including road improvement programs.  We can’t imagine Carova Beach without its horses, and we whole heartedly support the Fund.  We hope you will take the opportunity to learn about the Spanish Mustangs and to visit the Wild Horse Museum on Schoolhouse Road in Corolla. (See map below left).  It’s next to the Curritick Light House, another landmark worth visiting.  The museum sells a variety of apparel and other items that support the mission.</a:t>
            </a:r>
          </a:p>
          <a:p>
            <a:pPr>
              <a:spcBef>
                <a:spcPct val="50000"/>
              </a:spcBef>
            </a:pPr>
            <a:endParaRPr lang="en-US" sz="1200">
              <a:latin typeface="Verdana" pitchFamily="34" charset="0"/>
            </a:endParaRPr>
          </a:p>
        </p:txBody>
      </p:sp>
      <p:grpSp>
        <p:nvGrpSpPr>
          <p:cNvPr id="63491" name="Group 3"/>
          <p:cNvGrpSpPr>
            <a:grpSpLocks/>
          </p:cNvGrpSpPr>
          <p:nvPr/>
        </p:nvGrpSpPr>
        <p:grpSpPr bwMode="auto">
          <a:xfrm>
            <a:off x="25757188" y="571500"/>
            <a:ext cx="112712" cy="217488"/>
            <a:chOff x="0" y="10"/>
            <a:chExt cx="2932" cy="67"/>
          </a:xfrm>
        </p:grpSpPr>
        <p:sp>
          <p:nvSpPr>
            <p:cNvPr id="63492" name="Rectangle 4"/>
            <p:cNvSpPr>
              <a:spLocks noChangeArrowheads="1"/>
            </p:cNvSpPr>
            <p:nvPr/>
          </p:nvSpPr>
          <p:spPr bwMode="auto">
            <a:xfrm>
              <a:off x="0" y="10"/>
              <a:ext cx="0" cy="67"/>
            </a:xfrm>
            <a:prstGeom prst="rect">
              <a:avLst/>
            </a:prstGeom>
            <a:solidFill>
              <a:srgbClr val="FFFFFF"/>
            </a:solidFill>
            <a:ln w="9525">
              <a:noFill/>
              <a:miter lim="800000"/>
              <a:headEnd/>
              <a:tailEnd/>
            </a:ln>
            <a:effectLst/>
          </p:spPr>
          <p:txBody>
            <a:bodyPr>
              <a:spAutoFit/>
            </a:bodyPr>
            <a:lstStyle/>
            <a:p>
              <a:endParaRPr lang="en-US"/>
            </a:p>
          </p:txBody>
        </p:sp>
        <p:sp>
          <p:nvSpPr>
            <p:cNvPr id="63493" name="Rectangle 5"/>
            <p:cNvSpPr>
              <a:spLocks noChangeArrowheads="1"/>
            </p:cNvSpPr>
            <p:nvPr/>
          </p:nvSpPr>
          <p:spPr bwMode="auto">
            <a:xfrm>
              <a:off x="0" y="10"/>
              <a:ext cx="1626" cy="67"/>
            </a:xfrm>
            <a:prstGeom prst="rect">
              <a:avLst/>
            </a:prstGeom>
            <a:solidFill>
              <a:srgbClr val="FFFFFF"/>
            </a:solidFill>
            <a:ln w="9525">
              <a:noFill/>
              <a:miter lim="800000"/>
              <a:headEnd/>
              <a:tailEnd/>
            </a:ln>
            <a:effectLst/>
          </p:spPr>
          <p:txBody>
            <a:bodyPr/>
            <a:lstStyle/>
            <a:p>
              <a:pPr fontAlgn="b"/>
              <a:r>
                <a:rPr lang="en-US" sz="500">
                  <a:solidFill>
                    <a:srgbClr val="000000"/>
                  </a:solidFill>
                </a:rPr>
                <a:t>  </a:t>
              </a:r>
              <a:r>
                <a:rPr lang="en-US">
                  <a:solidFill>
                    <a:srgbClr val="000000"/>
                  </a:solidFill>
                </a:rPr>
                <a:t> </a:t>
              </a:r>
              <a:r>
                <a:rPr lang="en-US" sz="500">
                  <a:solidFill>
                    <a:srgbClr val="000000"/>
                  </a:solidFill>
                </a:rPr>
                <a:t>                                                                                                                                                     </a:t>
              </a:r>
            </a:p>
          </p:txBody>
        </p:sp>
        <p:sp>
          <p:nvSpPr>
            <p:cNvPr id="63494" name="Rectangle 6"/>
            <p:cNvSpPr>
              <a:spLocks noChangeArrowheads="1"/>
            </p:cNvSpPr>
            <p:nvPr/>
          </p:nvSpPr>
          <p:spPr bwMode="auto">
            <a:xfrm>
              <a:off x="1626" y="10"/>
              <a:ext cx="1306" cy="67"/>
            </a:xfrm>
            <a:prstGeom prst="rect">
              <a:avLst/>
            </a:prstGeom>
            <a:solidFill>
              <a:srgbClr val="FFFFFF"/>
            </a:solidFill>
            <a:ln w="9525">
              <a:noFill/>
              <a:miter lim="800000"/>
              <a:headEnd/>
              <a:tailEnd/>
            </a:ln>
            <a:effectLst/>
          </p:spPr>
          <p:txBody>
            <a:bodyPr/>
            <a:lstStyle/>
            <a:p>
              <a:pPr fontAlgn="b"/>
              <a:r>
                <a:rPr lang="en-US" sz="500">
                  <a:solidFill>
                    <a:srgbClr val="000000"/>
                  </a:solidFill>
                </a:rPr>
                <a:t>  </a:t>
              </a:r>
              <a:r>
                <a:rPr lang="en-US">
                  <a:solidFill>
                    <a:srgbClr val="000000"/>
                  </a:solidFill>
                </a:rPr>
                <a:t> </a:t>
              </a:r>
              <a:r>
                <a:rPr lang="en-US" sz="500">
                  <a:solidFill>
                    <a:srgbClr val="000000"/>
                  </a:solidFill>
                </a:rPr>
                <a:t>                                                                                                                     </a:t>
              </a:r>
            </a:p>
          </p:txBody>
        </p:sp>
      </p:grpSp>
      <p:pic>
        <p:nvPicPr>
          <p:cNvPr id="63495" name="Picture 7"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496" name="Picture 8"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497" name="Picture 9"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498" name="Picture 10"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499" name="Picture 1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0" name="Picture 12"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1" name="Picture 13"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2" name="Picture 14"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3" name="Picture 15"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4" name="Picture 16"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5" name="Picture 17"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6" name="Picture 18"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7" name="Picture 19"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8" name="Picture 20"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09" name="Picture 2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0" name="Picture 22"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1" name="Picture 23"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2" name="Picture 24"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3" name="Picture 25"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4" name="Picture 26"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5" name="Picture 27"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6" name="Picture 28"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7" name="Picture 29"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8" name="Picture 30"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19" name="Picture 3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520" name="Picture 32" descr="mt?n=404&amp;v=w2"/>
          <p:cNvPicPr>
            <a:picLocks noChangeAspect="1" noChangeArrowheads="1"/>
          </p:cNvPicPr>
          <p:nvPr/>
        </p:nvPicPr>
        <p:blipFill>
          <a:blip r:embed="rId4" cstate="print"/>
          <a:srcRect/>
          <a:stretch>
            <a:fillRect/>
          </a:stretch>
        </p:blipFill>
        <p:spPr bwMode="auto">
          <a:xfrm>
            <a:off x="25757188" y="555625"/>
            <a:ext cx="7937" cy="7938"/>
          </a:xfrm>
          <a:prstGeom prst="rect">
            <a:avLst/>
          </a:prstGeom>
          <a:noFill/>
        </p:spPr>
      </p:pic>
      <p:pic>
        <p:nvPicPr>
          <p:cNvPr id="63521" name="Picture 33"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22" name="Picture 34" descr="mt?n=404&amp;v=w2"/>
          <p:cNvPicPr>
            <a:picLocks noChangeAspect="1" noChangeArrowheads="1"/>
          </p:cNvPicPr>
          <p:nvPr/>
        </p:nvPicPr>
        <p:blipFill>
          <a:blip r:embed="rId6" cstate="print"/>
          <a:srcRect/>
          <a:stretch>
            <a:fillRect/>
          </a:stretch>
        </p:blipFill>
        <p:spPr bwMode="auto">
          <a:xfrm>
            <a:off x="25757188" y="555625"/>
            <a:ext cx="7937" cy="7938"/>
          </a:xfrm>
          <a:prstGeom prst="rect">
            <a:avLst/>
          </a:prstGeom>
          <a:noFill/>
        </p:spPr>
      </p:pic>
      <p:pic>
        <p:nvPicPr>
          <p:cNvPr id="63523" name="Picture 35" descr="mt?n=404&amp;v=w2"/>
          <p:cNvPicPr>
            <a:picLocks noChangeAspect="1" noChangeArrowheads="1"/>
          </p:cNvPicPr>
          <p:nvPr/>
        </p:nvPicPr>
        <p:blipFill>
          <a:blip r:embed="rId7" cstate="print"/>
          <a:srcRect/>
          <a:stretch>
            <a:fillRect/>
          </a:stretch>
        </p:blipFill>
        <p:spPr bwMode="auto">
          <a:xfrm>
            <a:off x="25757188" y="555625"/>
            <a:ext cx="7937" cy="7938"/>
          </a:xfrm>
          <a:prstGeom prst="rect">
            <a:avLst/>
          </a:prstGeom>
          <a:noFill/>
        </p:spPr>
      </p:pic>
      <p:pic>
        <p:nvPicPr>
          <p:cNvPr id="63524" name="Picture 36"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25" name="Picture 37" descr="mt?n=404&amp;v=w2"/>
          <p:cNvPicPr>
            <a:picLocks noChangeAspect="1" noChangeArrowheads="1"/>
          </p:cNvPicPr>
          <p:nvPr/>
        </p:nvPicPr>
        <p:blipFill>
          <a:blip r:embed="rId8" cstate="print"/>
          <a:srcRect/>
          <a:stretch>
            <a:fillRect/>
          </a:stretch>
        </p:blipFill>
        <p:spPr bwMode="auto">
          <a:xfrm>
            <a:off x="25757188" y="555625"/>
            <a:ext cx="7937" cy="7938"/>
          </a:xfrm>
          <a:prstGeom prst="rect">
            <a:avLst/>
          </a:prstGeom>
          <a:noFill/>
        </p:spPr>
      </p:pic>
      <p:pic>
        <p:nvPicPr>
          <p:cNvPr id="63526" name="Picture 38"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27" name="Picture 39" descr="mt?n=404&amp;v=w2"/>
          <p:cNvPicPr>
            <a:picLocks noChangeAspect="1" noChangeArrowheads="1"/>
          </p:cNvPicPr>
          <p:nvPr/>
        </p:nvPicPr>
        <p:blipFill>
          <a:blip r:embed="rId9" cstate="print"/>
          <a:srcRect/>
          <a:stretch>
            <a:fillRect/>
          </a:stretch>
        </p:blipFill>
        <p:spPr bwMode="auto">
          <a:xfrm>
            <a:off x="25757188" y="555625"/>
            <a:ext cx="7937" cy="7938"/>
          </a:xfrm>
          <a:prstGeom prst="rect">
            <a:avLst/>
          </a:prstGeom>
          <a:noFill/>
        </p:spPr>
      </p:pic>
      <p:pic>
        <p:nvPicPr>
          <p:cNvPr id="63528" name="Picture 40"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29" name="Picture 41"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30" name="Picture 42" descr="mt?n=404&amp;v=w2"/>
          <p:cNvPicPr>
            <a:picLocks noChangeAspect="1" noChangeArrowheads="1"/>
          </p:cNvPicPr>
          <p:nvPr/>
        </p:nvPicPr>
        <p:blipFill>
          <a:blip r:embed="rId10" cstate="print"/>
          <a:srcRect/>
          <a:stretch>
            <a:fillRect/>
          </a:stretch>
        </p:blipFill>
        <p:spPr bwMode="auto">
          <a:xfrm>
            <a:off x="25757188" y="555625"/>
            <a:ext cx="7937" cy="7938"/>
          </a:xfrm>
          <a:prstGeom prst="rect">
            <a:avLst/>
          </a:prstGeom>
          <a:noFill/>
        </p:spPr>
      </p:pic>
      <p:pic>
        <p:nvPicPr>
          <p:cNvPr id="63531" name="Picture 43" descr="mt?n=404&amp;v=w2"/>
          <p:cNvPicPr>
            <a:picLocks noChangeAspect="1" noChangeArrowheads="1"/>
          </p:cNvPicPr>
          <p:nvPr/>
        </p:nvPicPr>
        <p:blipFill>
          <a:blip r:embed="rId11" cstate="print"/>
          <a:srcRect/>
          <a:stretch>
            <a:fillRect/>
          </a:stretch>
        </p:blipFill>
        <p:spPr bwMode="auto">
          <a:xfrm>
            <a:off x="25757188" y="555625"/>
            <a:ext cx="7937" cy="7938"/>
          </a:xfrm>
          <a:prstGeom prst="rect">
            <a:avLst/>
          </a:prstGeom>
          <a:noFill/>
        </p:spPr>
      </p:pic>
      <p:pic>
        <p:nvPicPr>
          <p:cNvPr id="63532" name="Picture 44" descr="mt?n=404&amp;v=w2"/>
          <p:cNvPicPr>
            <a:picLocks noChangeAspect="1" noChangeArrowheads="1"/>
          </p:cNvPicPr>
          <p:nvPr/>
        </p:nvPicPr>
        <p:blipFill>
          <a:blip r:embed="rId12" cstate="print"/>
          <a:srcRect/>
          <a:stretch>
            <a:fillRect/>
          </a:stretch>
        </p:blipFill>
        <p:spPr bwMode="auto">
          <a:xfrm>
            <a:off x="25757188" y="555625"/>
            <a:ext cx="7937" cy="7938"/>
          </a:xfrm>
          <a:prstGeom prst="rect">
            <a:avLst/>
          </a:prstGeom>
          <a:noFill/>
        </p:spPr>
      </p:pic>
      <p:pic>
        <p:nvPicPr>
          <p:cNvPr id="63533" name="Picture 45" descr="mt?n=404&amp;v=w2"/>
          <p:cNvPicPr>
            <a:picLocks noChangeAspect="1" noChangeArrowheads="1"/>
          </p:cNvPicPr>
          <p:nvPr/>
        </p:nvPicPr>
        <p:blipFill>
          <a:blip r:embed="rId13" cstate="print"/>
          <a:srcRect/>
          <a:stretch>
            <a:fillRect/>
          </a:stretch>
        </p:blipFill>
        <p:spPr bwMode="auto">
          <a:xfrm>
            <a:off x="25757188" y="555625"/>
            <a:ext cx="7937" cy="7938"/>
          </a:xfrm>
          <a:prstGeom prst="rect">
            <a:avLst/>
          </a:prstGeom>
          <a:noFill/>
        </p:spPr>
      </p:pic>
      <p:pic>
        <p:nvPicPr>
          <p:cNvPr id="63534" name="Picture 46" descr="mt?n=404&amp;v=w2"/>
          <p:cNvPicPr>
            <a:picLocks noChangeAspect="1" noChangeArrowheads="1"/>
          </p:cNvPicPr>
          <p:nvPr/>
        </p:nvPicPr>
        <p:blipFill>
          <a:blip r:embed="rId14" cstate="print"/>
          <a:srcRect/>
          <a:stretch>
            <a:fillRect/>
          </a:stretch>
        </p:blipFill>
        <p:spPr bwMode="auto">
          <a:xfrm>
            <a:off x="25757188" y="555625"/>
            <a:ext cx="7937" cy="7938"/>
          </a:xfrm>
          <a:prstGeom prst="rect">
            <a:avLst/>
          </a:prstGeom>
          <a:noFill/>
        </p:spPr>
      </p:pic>
      <p:pic>
        <p:nvPicPr>
          <p:cNvPr id="63535" name="Picture 47" descr="mt?n=404&amp;v=w2"/>
          <p:cNvPicPr>
            <a:picLocks noChangeAspect="1" noChangeArrowheads="1"/>
          </p:cNvPicPr>
          <p:nvPr/>
        </p:nvPicPr>
        <p:blipFill>
          <a:blip r:embed="rId15" cstate="print"/>
          <a:srcRect/>
          <a:stretch>
            <a:fillRect/>
          </a:stretch>
        </p:blipFill>
        <p:spPr bwMode="auto">
          <a:xfrm>
            <a:off x="25757188" y="555625"/>
            <a:ext cx="7937" cy="7938"/>
          </a:xfrm>
          <a:prstGeom prst="rect">
            <a:avLst/>
          </a:prstGeom>
          <a:noFill/>
        </p:spPr>
      </p:pic>
      <p:pic>
        <p:nvPicPr>
          <p:cNvPr id="63536" name="Picture 48" descr="mt?n=404&amp;v=w2"/>
          <p:cNvPicPr>
            <a:picLocks noChangeAspect="1" noChangeArrowheads="1"/>
          </p:cNvPicPr>
          <p:nvPr/>
        </p:nvPicPr>
        <p:blipFill>
          <a:blip r:embed="rId16" cstate="print"/>
          <a:srcRect/>
          <a:stretch>
            <a:fillRect/>
          </a:stretch>
        </p:blipFill>
        <p:spPr bwMode="auto">
          <a:xfrm>
            <a:off x="25757188" y="555625"/>
            <a:ext cx="7937" cy="7938"/>
          </a:xfrm>
          <a:prstGeom prst="rect">
            <a:avLst/>
          </a:prstGeom>
          <a:noFill/>
        </p:spPr>
      </p:pic>
      <p:pic>
        <p:nvPicPr>
          <p:cNvPr id="63537" name="Picture 49" descr="mt?n=404&amp;v=w2"/>
          <p:cNvPicPr>
            <a:picLocks noChangeAspect="1" noChangeArrowheads="1"/>
          </p:cNvPicPr>
          <p:nvPr/>
        </p:nvPicPr>
        <p:blipFill>
          <a:blip r:embed="rId17" cstate="print"/>
          <a:srcRect/>
          <a:stretch>
            <a:fillRect/>
          </a:stretch>
        </p:blipFill>
        <p:spPr bwMode="auto">
          <a:xfrm>
            <a:off x="25757188" y="555625"/>
            <a:ext cx="7937" cy="7938"/>
          </a:xfrm>
          <a:prstGeom prst="rect">
            <a:avLst/>
          </a:prstGeom>
          <a:noFill/>
        </p:spPr>
      </p:pic>
      <p:pic>
        <p:nvPicPr>
          <p:cNvPr id="63538" name="Picture 50" descr="mt?n=404&amp;v=w2"/>
          <p:cNvPicPr>
            <a:picLocks noChangeAspect="1" noChangeArrowheads="1"/>
          </p:cNvPicPr>
          <p:nvPr/>
        </p:nvPicPr>
        <p:blipFill>
          <a:blip r:embed="rId18" cstate="print"/>
          <a:srcRect/>
          <a:stretch>
            <a:fillRect/>
          </a:stretch>
        </p:blipFill>
        <p:spPr bwMode="auto">
          <a:xfrm>
            <a:off x="25757188" y="555625"/>
            <a:ext cx="7937" cy="7938"/>
          </a:xfrm>
          <a:prstGeom prst="rect">
            <a:avLst/>
          </a:prstGeom>
          <a:noFill/>
        </p:spPr>
      </p:pic>
      <p:pic>
        <p:nvPicPr>
          <p:cNvPr id="63539" name="Picture 51" descr="mt?n=404&amp;v=w2"/>
          <p:cNvPicPr>
            <a:picLocks noChangeAspect="1" noChangeArrowheads="1"/>
          </p:cNvPicPr>
          <p:nvPr/>
        </p:nvPicPr>
        <p:blipFill>
          <a:blip r:embed="rId19" cstate="print"/>
          <a:srcRect/>
          <a:stretch>
            <a:fillRect/>
          </a:stretch>
        </p:blipFill>
        <p:spPr bwMode="auto">
          <a:xfrm>
            <a:off x="25757188" y="555625"/>
            <a:ext cx="7937" cy="7938"/>
          </a:xfrm>
          <a:prstGeom prst="rect">
            <a:avLst/>
          </a:prstGeom>
          <a:noFill/>
        </p:spPr>
      </p:pic>
      <p:pic>
        <p:nvPicPr>
          <p:cNvPr id="63540" name="Picture 52"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41" name="Picture 53"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42" name="Picture 54"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43" name="Picture 55"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544" name="Picture 56" descr="mt?n=404&amp;v=w2"/>
          <p:cNvPicPr>
            <a:picLocks noChangeAspect="1" noChangeArrowheads="1"/>
          </p:cNvPicPr>
          <p:nvPr/>
        </p:nvPicPr>
        <p:blipFill>
          <a:blip r:embed="rId20" cstate="print"/>
          <a:srcRect/>
          <a:stretch>
            <a:fillRect/>
          </a:stretch>
        </p:blipFill>
        <p:spPr bwMode="auto">
          <a:xfrm>
            <a:off x="25757188" y="555625"/>
            <a:ext cx="7937" cy="7938"/>
          </a:xfrm>
          <a:prstGeom prst="rect">
            <a:avLst/>
          </a:prstGeom>
          <a:noFill/>
        </p:spPr>
      </p:pic>
      <p:pic>
        <p:nvPicPr>
          <p:cNvPr id="63545" name="Picture 57" descr="arrowshadow"/>
          <p:cNvPicPr>
            <a:picLocks noChangeAspect="1" noChangeArrowheads="1"/>
          </p:cNvPicPr>
          <p:nvPr/>
        </p:nvPicPr>
        <p:blipFill>
          <a:blip r:embed="rId21" cstate="print"/>
          <a:srcRect/>
          <a:stretch>
            <a:fillRect/>
          </a:stretch>
        </p:blipFill>
        <p:spPr bwMode="auto">
          <a:xfrm>
            <a:off x="25757188" y="555625"/>
            <a:ext cx="333375" cy="290513"/>
          </a:xfrm>
          <a:prstGeom prst="rect">
            <a:avLst/>
          </a:prstGeom>
          <a:noFill/>
        </p:spPr>
      </p:pic>
      <p:pic>
        <p:nvPicPr>
          <p:cNvPr id="63546" name="Picture 58" descr="arrow"/>
          <p:cNvPicPr>
            <a:picLocks noChangeAspect="1" noChangeArrowheads="1"/>
          </p:cNvPicPr>
          <p:nvPr/>
        </p:nvPicPr>
        <p:blipFill>
          <a:blip r:embed="rId22" cstate="print"/>
          <a:srcRect/>
          <a:stretch>
            <a:fillRect/>
          </a:stretch>
        </p:blipFill>
        <p:spPr bwMode="auto">
          <a:xfrm>
            <a:off x="25757188" y="555625"/>
            <a:ext cx="333375" cy="290513"/>
          </a:xfrm>
          <a:prstGeom prst="rect">
            <a:avLst/>
          </a:prstGeom>
          <a:noFill/>
        </p:spPr>
      </p:pic>
      <p:pic>
        <p:nvPicPr>
          <p:cNvPr id="63547" name="Picture 59" descr="arrowie"/>
          <p:cNvPicPr>
            <a:picLocks noChangeAspect="1" noChangeArrowheads="1"/>
          </p:cNvPicPr>
          <p:nvPr/>
        </p:nvPicPr>
        <p:blipFill>
          <a:blip r:embed="rId23" cstate="print"/>
          <a:srcRect/>
          <a:stretch>
            <a:fillRect/>
          </a:stretch>
        </p:blipFill>
        <p:spPr bwMode="auto">
          <a:xfrm>
            <a:off x="25757188" y="555625"/>
            <a:ext cx="333375" cy="290513"/>
          </a:xfrm>
          <a:prstGeom prst="rect">
            <a:avLst/>
          </a:prstGeom>
          <a:noFill/>
        </p:spPr>
      </p:pic>
      <p:sp>
        <p:nvSpPr>
          <p:cNvPr id="63548" name="Rectangle 60"/>
          <p:cNvSpPr>
            <a:spLocks noChangeArrowheads="1"/>
          </p:cNvSpPr>
          <p:nvPr/>
        </p:nvSpPr>
        <p:spPr bwMode="auto">
          <a:xfrm>
            <a:off x="-27820938" y="555625"/>
            <a:ext cx="112713" cy="217488"/>
          </a:xfrm>
          <a:prstGeom prst="rect">
            <a:avLst/>
          </a:prstGeom>
          <a:solidFill>
            <a:srgbClr val="E5E3DF"/>
          </a:solidFill>
          <a:ln w="9525">
            <a:noFill/>
            <a:miter lim="800000"/>
            <a:headEnd/>
            <a:tailEnd/>
          </a:ln>
          <a:effectLst/>
        </p:spPr>
        <p:txBody>
          <a:bodyPr>
            <a:spAutoFit/>
          </a:bodyPr>
          <a:lstStyle/>
          <a:p>
            <a:endParaRPr lang="en-US"/>
          </a:p>
        </p:txBody>
      </p:sp>
      <p:pic>
        <p:nvPicPr>
          <p:cNvPr id="63549" name="Picture 61"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0" name="Picture 62"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1" name="Picture 63"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2" name="Picture 64"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3" name="Picture 65"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4" name="Picture 66"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5" name="Picture 67"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6" name="Picture 68"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7" name="Picture 69"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8" name="Picture 70"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59" name="Picture 71"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560" name="Picture 72" descr="arrowtransparent"/>
          <p:cNvPicPr>
            <a:picLocks noChangeAspect="1" noChangeArrowheads="1"/>
          </p:cNvPicPr>
          <p:nvPr/>
        </p:nvPicPr>
        <p:blipFill>
          <a:blip r:embed="rId25" cstate="print"/>
          <a:srcRect/>
          <a:stretch>
            <a:fillRect/>
          </a:stretch>
        </p:blipFill>
        <p:spPr bwMode="auto">
          <a:xfrm>
            <a:off x="25757188" y="555625"/>
            <a:ext cx="333375" cy="290513"/>
          </a:xfrm>
          <a:prstGeom prst="rect">
            <a:avLst/>
          </a:prstGeom>
          <a:noFill/>
        </p:spPr>
      </p:pic>
      <p:sp>
        <p:nvSpPr>
          <p:cNvPr id="63561" name="Rectangle 73"/>
          <p:cNvSpPr>
            <a:spLocks noChangeArrowheads="1"/>
          </p:cNvSpPr>
          <p:nvPr/>
        </p:nvSpPr>
        <p:spPr bwMode="auto">
          <a:xfrm>
            <a:off x="-27820938" y="555625"/>
            <a:ext cx="112713" cy="217488"/>
          </a:xfrm>
          <a:prstGeom prst="rect">
            <a:avLst/>
          </a:prstGeom>
          <a:solidFill>
            <a:srgbClr val="E5E3DF"/>
          </a:solidFill>
          <a:ln w="9525">
            <a:noFill/>
            <a:miter lim="800000"/>
            <a:headEnd/>
            <a:tailEnd/>
          </a:ln>
          <a:effectLst/>
        </p:spPr>
        <p:txBody>
          <a:bodyPr>
            <a:spAutoFit/>
          </a:bodyPr>
          <a:lstStyle/>
          <a:p>
            <a:endParaRPr lang="en-US"/>
          </a:p>
        </p:txBody>
      </p:sp>
      <p:pic>
        <p:nvPicPr>
          <p:cNvPr id="63562" name="Picture 74"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563" name="Picture 75"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564" name="Picture 76"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565" name="Picture 77"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566" name="Picture 78"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567" name="Picture 79" descr="iw_close"/>
          <p:cNvPicPr>
            <a:picLocks noChangeAspect="1" noChangeArrowheads="1"/>
          </p:cNvPicPr>
          <p:nvPr/>
        </p:nvPicPr>
        <p:blipFill>
          <a:blip r:embed="rId27" cstate="print"/>
          <a:srcRect/>
          <a:stretch>
            <a:fillRect/>
          </a:stretch>
        </p:blipFill>
        <p:spPr bwMode="auto">
          <a:xfrm>
            <a:off x="25757188" y="555625"/>
            <a:ext cx="103187" cy="103188"/>
          </a:xfrm>
          <a:prstGeom prst="rect">
            <a:avLst/>
          </a:prstGeom>
          <a:noFill/>
        </p:spPr>
      </p:pic>
      <p:pic>
        <p:nvPicPr>
          <p:cNvPr id="63568" name="Picture 80" descr="iw_plus"/>
          <p:cNvPicPr>
            <a:picLocks noChangeAspect="1" noChangeArrowheads="1"/>
          </p:cNvPicPr>
          <p:nvPr/>
        </p:nvPicPr>
        <p:blipFill>
          <a:blip r:embed="rId28" cstate="print"/>
          <a:srcRect/>
          <a:stretch>
            <a:fillRect/>
          </a:stretch>
        </p:blipFill>
        <p:spPr bwMode="auto">
          <a:xfrm>
            <a:off x="25757188" y="555625"/>
            <a:ext cx="103187" cy="103188"/>
          </a:xfrm>
          <a:prstGeom prst="rect">
            <a:avLst/>
          </a:prstGeom>
          <a:noFill/>
        </p:spPr>
      </p:pic>
      <p:pic>
        <p:nvPicPr>
          <p:cNvPr id="63569" name="Picture 81" descr="iw_minus"/>
          <p:cNvPicPr>
            <a:picLocks noChangeAspect="1" noChangeArrowheads="1"/>
          </p:cNvPicPr>
          <p:nvPr/>
        </p:nvPicPr>
        <p:blipFill>
          <a:blip r:embed="rId29" cstate="print"/>
          <a:srcRect/>
          <a:stretch>
            <a:fillRect/>
          </a:stretch>
        </p:blipFill>
        <p:spPr bwMode="auto">
          <a:xfrm>
            <a:off x="25757188" y="555625"/>
            <a:ext cx="103187" cy="103188"/>
          </a:xfrm>
          <a:prstGeom prst="rect">
            <a:avLst/>
          </a:prstGeom>
          <a:noFill/>
        </p:spPr>
      </p:pic>
      <p:sp>
        <p:nvSpPr>
          <p:cNvPr id="63570" name="Rectangle 82"/>
          <p:cNvSpPr>
            <a:spLocks noChangeArrowheads="1"/>
          </p:cNvSpPr>
          <p:nvPr/>
        </p:nvSpPr>
        <p:spPr bwMode="auto">
          <a:xfrm>
            <a:off x="25736550" y="677863"/>
            <a:ext cx="184150" cy="6448425"/>
          </a:xfrm>
          <a:prstGeom prst="rect">
            <a:avLst/>
          </a:prstGeom>
          <a:solidFill>
            <a:srgbClr val="E5E3DF"/>
          </a:solidFill>
          <a:ln w="9525">
            <a:noFill/>
            <a:miter lim="800000"/>
            <a:headEnd/>
            <a:tailEnd/>
          </a:ln>
          <a:effectLst/>
        </p:spPr>
        <p:txBody>
          <a:bodyPr>
            <a:spAutoFit/>
          </a:bodyPr>
          <a:lstStyle/>
          <a:p>
            <a:pPr algn="r"/>
            <a:r>
              <a:rPr lang="en-US" sz="800" u="sng">
                <a:solidFill>
                  <a:srgbClr val="000000"/>
                </a:solidFill>
                <a:latin typeface="Times New Roman"/>
                <a:cs typeface="Arial" charset="0"/>
              </a:rPr>
              <a:t>©</a:t>
            </a:r>
            <a:r>
              <a:rPr lang="en-US" sz="800" u="sng">
                <a:solidFill>
                  <a:srgbClr val="000000"/>
                </a:solidFill>
                <a:latin typeface="Arial" charset="0"/>
                <a:cs typeface="Arial" charset="0"/>
              </a:rPr>
              <a:t>2008 Google - Map data </a:t>
            </a:r>
            <a:r>
              <a:rPr lang="en-US" sz="800" u="sng">
                <a:solidFill>
                  <a:srgbClr val="000000"/>
                </a:solidFill>
                <a:latin typeface="Times New Roman"/>
                <a:cs typeface="Arial" charset="0"/>
              </a:rPr>
              <a:t>©</a:t>
            </a:r>
            <a:r>
              <a:rPr lang="en-US" sz="800" u="sng">
                <a:solidFill>
                  <a:srgbClr val="000000"/>
                </a:solidFill>
                <a:latin typeface="Arial" charset="0"/>
                <a:cs typeface="Arial" charset="0"/>
              </a:rPr>
              <a:t>2008 NAVTEQ</a:t>
            </a:r>
            <a:r>
              <a:rPr lang="en-US" sz="800" u="sng">
                <a:solidFill>
                  <a:srgbClr val="000000"/>
                </a:solidFill>
                <a:latin typeface="Times New Roman"/>
                <a:cs typeface="Arial" charset="0"/>
              </a:rPr>
              <a:t>™</a:t>
            </a:r>
            <a:r>
              <a:rPr lang="en-US" sz="800" u="sng">
                <a:solidFill>
                  <a:srgbClr val="000000"/>
                </a:solidFill>
                <a:latin typeface="Arial" charset="0"/>
                <a:cs typeface="Arial" charset="0"/>
              </a:rPr>
              <a:t> - </a:t>
            </a:r>
            <a:r>
              <a:rPr lang="en-US" sz="800">
                <a:solidFill>
                  <a:srgbClr val="7777CC"/>
                </a:solidFill>
                <a:latin typeface="Arial" charset="0"/>
                <a:cs typeface="Arial" charset="0"/>
                <a:hlinkClick r:id="rId30"/>
              </a:rPr>
              <a:t>Terms of Use</a:t>
            </a:r>
            <a:endParaRPr lang="en-US"/>
          </a:p>
        </p:txBody>
      </p:sp>
      <p:sp>
        <p:nvSpPr>
          <p:cNvPr id="63571" name="Rectangle 83"/>
          <p:cNvSpPr>
            <a:spLocks noChangeArrowheads="1"/>
          </p:cNvSpPr>
          <p:nvPr/>
        </p:nvSpPr>
        <p:spPr bwMode="auto">
          <a:xfrm>
            <a:off x="25795288" y="635000"/>
            <a:ext cx="112712" cy="217488"/>
          </a:xfrm>
          <a:prstGeom prst="rect">
            <a:avLst/>
          </a:prstGeom>
          <a:solidFill>
            <a:srgbClr val="E5E3DF"/>
          </a:solidFill>
          <a:ln w="9525">
            <a:noFill/>
            <a:miter lim="800000"/>
            <a:headEnd/>
            <a:tailEnd/>
          </a:ln>
          <a:effectLst/>
        </p:spPr>
        <p:txBody>
          <a:bodyPr>
            <a:spAutoFit/>
          </a:bodyPr>
          <a:lstStyle/>
          <a:p>
            <a:endParaRPr lang="en-US"/>
          </a:p>
        </p:txBody>
      </p:sp>
      <p:sp>
        <p:nvSpPr>
          <p:cNvPr id="63572" name="Rectangle 84"/>
          <p:cNvSpPr>
            <a:spLocks noChangeArrowheads="1"/>
          </p:cNvSpPr>
          <p:nvPr/>
        </p:nvSpPr>
        <p:spPr bwMode="auto">
          <a:xfrm>
            <a:off x="25795288" y="635000"/>
            <a:ext cx="315912" cy="3108325"/>
          </a:xfrm>
          <a:prstGeom prst="rect">
            <a:avLst/>
          </a:prstGeom>
          <a:solidFill>
            <a:srgbClr val="E5E3DF"/>
          </a:solidFill>
          <a:ln w="9525">
            <a:noFill/>
            <a:miter lim="800000"/>
            <a:headEnd/>
            <a:tailEnd/>
          </a:ln>
          <a:effectLst/>
        </p:spPr>
        <p:txBody>
          <a:bodyPr>
            <a:spAutoFit/>
          </a:bodyPr>
          <a:lstStyle/>
          <a:p>
            <a:endParaRPr lang="en-US"/>
          </a:p>
        </p:txBody>
      </p:sp>
      <p:pic>
        <p:nvPicPr>
          <p:cNvPr id="63573" name="Picture 85"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74" name="Picture 86"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75" name="Picture 87"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sp>
        <p:nvSpPr>
          <p:cNvPr id="63576" name="Rectangle 88"/>
          <p:cNvSpPr>
            <a:spLocks noChangeArrowheads="1"/>
          </p:cNvSpPr>
          <p:nvPr/>
        </p:nvSpPr>
        <p:spPr bwMode="auto">
          <a:xfrm>
            <a:off x="25795288" y="892175"/>
            <a:ext cx="444500" cy="296863"/>
          </a:xfrm>
          <a:prstGeom prst="rect">
            <a:avLst/>
          </a:prstGeom>
          <a:solidFill>
            <a:srgbClr val="E5E3DF"/>
          </a:solidFill>
          <a:ln w="9525">
            <a:noFill/>
            <a:miter lim="800000"/>
            <a:headEnd/>
            <a:tailEnd/>
          </a:ln>
          <a:effectLst/>
        </p:spPr>
        <p:txBody>
          <a:bodyPr>
            <a:spAutoFit/>
          </a:bodyPr>
          <a:lstStyle/>
          <a:p>
            <a:endParaRPr lang="en-US"/>
          </a:p>
        </p:txBody>
      </p:sp>
      <p:pic>
        <p:nvPicPr>
          <p:cNvPr id="63577" name="Picture 89"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78" name="Picture 90"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79" name="Picture 91"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80" name="Picture 92"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581" name="Picture 93"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sp>
        <p:nvSpPr>
          <p:cNvPr id="63582" name="Rectangle 94"/>
          <p:cNvSpPr>
            <a:spLocks noChangeArrowheads="1"/>
          </p:cNvSpPr>
          <p:nvPr/>
        </p:nvSpPr>
        <p:spPr bwMode="auto">
          <a:xfrm>
            <a:off x="25763538" y="892175"/>
            <a:ext cx="184150" cy="947738"/>
          </a:xfrm>
          <a:prstGeom prst="rect">
            <a:avLst/>
          </a:prstGeom>
          <a:solidFill>
            <a:srgbClr val="E5E3DF"/>
          </a:solidFill>
          <a:ln w="9525">
            <a:noFill/>
            <a:miter lim="800000"/>
            <a:headEnd/>
            <a:tailEnd/>
          </a:ln>
          <a:effectLst/>
        </p:spPr>
        <p:txBody>
          <a:bodyPr>
            <a:spAutoFit/>
          </a:bodyPr>
          <a:lstStyle/>
          <a:p>
            <a:r>
              <a:rPr lang="en-US" sz="800">
                <a:solidFill>
                  <a:srgbClr val="000000"/>
                </a:solidFill>
                <a:latin typeface="Arial" charset="0"/>
                <a:cs typeface="Arial" charset="0"/>
              </a:rPr>
              <a:t>1000 ft</a:t>
            </a:r>
            <a:endParaRPr lang="en-US"/>
          </a:p>
        </p:txBody>
      </p:sp>
      <p:sp>
        <p:nvSpPr>
          <p:cNvPr id="63583" name="Rectangle 95"/>
          <p:cNvSpPr>
            <a:spLocks noChangeArrowheads="1"/>
          </p:cNvSpPr>
          <p:nvPr/>
        </p:nvSpPr>
        <p:spPr bwMode="auto">
          <a:xfrm>
            <a:off x="25763538" y="727075"/>
            <a:ext cx="184150" cy="703263"/>
          </a:xfrm>
          <a:prstGeom prst="rect">
            <a:avLst/>
          </a:prstGeom>
          <a:solidFill>
            <a:srgbClr val="E5E3DF"/>
          </a:solidFill>
          <a:ln w="9525">
            <a:noFill/>
            <a:miter lim="800000"/>
            <a:headEnd/>
            <a:tailEnd/>
          </a:ln>
          <a:effectLst/>
        </p:spPr>
        <p:txBody>
          <a:bodyPr>
            <a:spAutoFit/>
          </a:bodyPr>
          <a:lstStyle/>
          <a:p>
            <a:r>
              <a:rPr lang="en-US" sz="800">
                <a:solidFill>
                  <a:srgbClr val="000000"/>
                </a:solidFill>
                <a:latin typeface="Arial" charset="0"/>
                <a:cs typeface="Arial" charset="0"/>
              </a:rPr>
              <a:t>200 m</a:t>
            </a:r>
            <a:endParaRPr lang="en-US"/>
          </a:p>
        </p:txBody>
      </p:sp>
      <p:sp>
        <p:nvSpPr>
          <p:cNvPr id="63584" name="Rectangle 96"/>
          <p:cNvSpPr>
            <a:spLocks noChangeArrowheads="1"/>
          </p:cNvSpPr>
          <p:nvPr/>
        </p:nvSpPr>
        <p:spPr bwMode="auto">
          <a:xfrm>
            <a:off x="25757188" y="1320800"/>
            <a:ext cx="322262" cy="457200"/>
          </a:xfrm>
          <a:prstGeom prst="rect">
            <a:avLst/>
          </a:prstGeom>
          <a:solidFill>
            <a:srgbClr val="E5E3DF"/>
          </a:solidFill>
          <a:ln w="9525">
            <a:noFill/>
            <a:miter lim="800000"/>
            <a:headEnd/>
            <a:tailEnd/>
          </a:ln>
          <a:effectLst/>
        </p:spPr>
        <p:txBody>
          <a:bodyPr>
            <a:spAutoFit/>
          </a:bodyPr>
          <a:lstStyle/>
          <a:p>
            <a:endParaRPr lang="en-US"/>
          </a:p>
        </p:txBody>
      </p:sp>
      <p:sp>
        <p:nvSpPr>
          <p:cNvPr id="63585" name="Rectangle 97"/>
          <p:cNvSpPr>
            <a:spLocks noChangeArrowheads="1"/>
          </p:cNvSpPr>
          <p:nvPr/>
        </p:nvSpPr>
        <p:spPr bwMode="auto">
          <a:xfrm>
            <a:off x="25757188" y="1320800"/>
            <a:ext cx="112712" cy="217488"/>
          </a:xfrm>
          <a:prstGeom prst="rect">
            <a:avLst/>
          </a:prstGeom>
          <a:solidFill>
            <a:srgbClr val="FFFFFF"/>
          </a:solidFill>
          <a:ln w="9525">
            <a:noFill/>
            <a:miter lim="800000"/>
            <a:headEnd/>
            <a:tailEnd/>
          </a:ln>
          <a:effectLst/>
        </p:spPr>
        <p:txBody>
          <a:bodyPr>
            <a:spAutoFit/>
          </a:bodyPr>
          <a:lstStyle/>
          <a:p>
            <a:endParaRPr lang="en-US"/>
          </a:p>
        </p:txBody>
      </p:sp>
      <p:sp>
        <p:nvSpPr>
          <p:cNvPr id="63586" name="Rectangle 98"/>
          <p:cNvSpPr>
            <a:spLocks noChangeArrowheads="1"/>
          </p:cNvSpPr>
          <p:nvPr/>
        </p:nvSpPr>
        <p:spPr bwMode="auto">
          <a:xfrm>
            <a:off x="25757188" y="1320800"/>
            <a:ext cx="112712" cy="217488"/>
          </a:xfrm>
          <a:prstGeom prst="rect">
            <a:avLst/>
          </a:prstGeom>
          <a:solidFill>
            <a:srgbClr val="FFFFFF"/>
          </a:solidFill>
          <a:ln w="9525">
            <a:noFill/>
            <a:miter lim="800000"/>
            <a:headEnd/>
            <a:tailEnd/>
          </a:ln>
          <a:effectLst/>
        </p:spPr>
        <p:txBody>
          <a:bodyPr>
            <a:spAutoFit/>
          </a:bodyPr>
          <a:lstStyle/>
          <a:p>
            <a:endParaRPr lang="en-US"/>
          </a:p>
        </p:txBody>
      </p:sp>
      <p:pic>
        <p:nvPicPr>
          <p:cNvPr id="63587" name="Picture 99" descr="arrow-white"/>
          <p:cNvPicPr>
            <a:picLocks noChangeAspect="1" noChangeArrowheads="1"/>
          </p:cNvPicPr>
          <p:nvPr/>
        </p:nvPicPr>
        <p:blipFill>
          <a:blip r:embed="rId32" cstate="print"/>
          <a:srcRect/>
          <a:stretch>
            <a:fillRect/>
          </a:stretch>
        </p:blipFill>
        <p:spPr bwMode="auto">
          <a:xfrm>
            <a:off x="25757188" y="555625"/>
            <a:ext cx="196850" cy="290513"/>
          </a:xfrm>
          <a:prstGeom prst="rect">
            <a:avLst/>
          </a:prstGeom>
          <a:noFill/>
        </p:spPr>
      </p:pic>
      <p:grpSp>
        <p:nvGrpSpPr>
          <p:cNvPr id="63588" name="Group 100"/>
          <p:cNvGrpSpPr>
            <a:grpSpLocks/>
          </p:cNvGrpSpPr>
          <p:nvPr/>
        </p:nvGrpSpPr>
        <p:grpSpPr bwMode="auto">
          <a:xfrm>
            <a:off x="25757188" y="1320800"/>
            <a:ext cx="112712" cy="217488"/>
            <a:chOff x="0" y="482"/>
            <a:chExt cx="255" cy="385"/>
          </a:xfrm>
        </p:grpSpPr>
        <p:grpSp>
          <p:nvGrpSpPr>
            <p:cNvPr id="63589" name="Group 101"/>
            <p:cNvGrpSpPr>
              <a:grpSpLocks/>
            </p:cNvGrpSpPr>
            <p:nvPr/>
          </p:nvGrpSpPr>
          <p:grpSpPr bwMode="auto">
            <a:xfrm>
              <a:off x="0" y="482"/>
              <a:ext cx="17" cy="385"/>
              <a:chOff x="0" y="482"/>
              <a:chExt cx="17" cy="385"/>
            </a:xfrm>
          </p:grpSpPr>
          <p:sp>
            <p:nvSpPr>
              <p:cNvPr id="63590" name="Rectangle 102"/>
              <p:cNvSpPr>
                <a:spLocks noChangeArrowheads="1"/>
              </p:cNvSpPr>
              <p:nvPr/>
            </p:nvSpPr>
            <p:spPr bwMode="auto">
              <a:xfrm>
                <a:off x="0" y="482"/>
                <a:ext cx="17" cy="385"/>
              </a:xfrm>
              <a:prstGeom prst="rect">
                <a:avLst/>
              </a:prstGeom>
              <a:solidFill>
                <a:srgbClr val="FFFFFF"/>
              </a:solidFill>
              <a:ln w="9525">
                <a:noFill/>
                <a:miter lim="800000"/>
                <a:headEnd/>
                <a:tailEnd/>
              </a:ln>
              <a:effectLst/>
            </p:spPr>
            <p:txBody>
              <a:bodyPr/>
              <a:lstStyle/>
              <a:p>
                <a:endParaRPr lang="en-US"/>
              </a:p>
            </p:txBody>
          </p:sp>
          <p:sp>
            <p:nvSpPr>
              <p:cNvPr id="63591" name="Rectangle 103"/>
              <p:cNvSpPr>
                <a:spLocks noChangeArrowheads="1"/>
              </p:cNvSpPr>
              <p:nvPr/>
            </p:nvSpPr>
            <p:spPr bwMode="auto">
              <a:xfrm>
                <a:off x="0" y="492"/>
                <a:ext cx="0" cy="268"/>
              </a:xfrm>
              <a:prstGeom prst="rect">
                <a:avLst/>
              </a:prstGeom>
              <a:solidFill>
                <a:srgbClr val="FFFFFF"/>
              </a:solidFill>
              <a:ln w="9525">
                <a:noFill/>
                <a:miter lim="800000"/>
                <a:headEnd/>
                <a:tailEnd/>
              </a:ln>
              <a:effectLst/>
            </p:spPr>
            <p:txBody>
              <a:bodyPr>
                <a:spAutoFit/>
              </a:bodyPr>
              <a:lstStyle/>
              <a:p>
                <a:endParaRPr lang="en-US"/>
              </a:p>
            </p:txBody>
          </p:sp>
        </p:grpSp>
        <p:sp>
          <p:nvSpPr>
            <p:cNvPr id="63592" name="Rectangle 104"/>
            <p:cNvSpPr>
              <a:spLocks noChangeArrowheads="1"/>
            </p:cNvSpPr>
            <p:nvPr/>
          </p:nvSpPr>
          <p:spPr bwMode="auto">
            <a:xfrm>
              <a:off x="17" y="492"/>
              <a:ext cx="238" cy="268"/>
            </a:xfrm>
            <a:prstGeom prst="rect">
              <a:avLst/>
            </a:prstGeom>
            <a:solidFill>
              <a:srgbClr val="FFFFFF"/>
            </a:solidFill>
            <a:ln w="9525">
              <a:noFill/>
              <a:miter lim="800000"/>
              <a:headEnd/>
              <a:tailEnd/>
            </a:ln>
            <a:effectLst/>
          </p:spPr>
          <p:txBody>
            <a:bodyPr/>
            <a:lstStyle/>
            <a:p>
              <a:pPr fontAlgn="t"/>
              <a:r>
                <a:rPr lang="en-US" sz="200">
                  <a:solidFill>
                    <a:srgbClr val="000000"/>
                  </a:solidFill>
                </a:rPr>
                <a:t>Corolla, NC 27927</a:t>
              </a:r>
              <a:br>
                <a:rPr lang="en-US" sz="200">
                  <a:solidFill>
                    <a:srgbClr val="000000"/>
                  </a:solidFill>
                </a:rPr>
              </a:br>
              <a:endParaRPr lang="en-US"/>
            </a:p>
          </p:txBody>
        </p:sp>
      </p:grpSp>
      <p:sp>
        <p:nvSpPr>
          <p:cNvPr id="63593" name="Rectangle 105"/>
          <p:cNvSpPr>
            <a:spLocks noChangeArrowheads="1"/>
          </p:cNvSpPr>
          <p:nvPr/>
        </p:nvSpPr>
        <p:spPr bwMode="auto">
          <a:xfrm>
            <a:off x="25720675" y="1931988"/>
            <a:ext cx="184150" cy="1506537"/>
          </a:xfrm>
          <a:prstGeom prst="rect">
            <a:avLst/>
          </a:prstGeom>
          <a:solidFill>
            <a:srgbClr val="FFFFFF"/>
          </a:solidFill>
          <a:ln w="9525">
            <a:noFill/>
            <a:miter lim="800000"/>
            <a:headEnd/>
            <a:tailEnd/>
          </a:ln>
          <a:effectLst/>
        </p:spPr>
        <p:txBody>
          <a:bodyPr bIns="79350">
            <a:spAutoFit/>
          </a:bodyPr>
          <a:lstStyle/>
          <a:p>
            <a:pPr fontAlgn="t"/>
            <a:r>
              <a:rPr lang="en-US" sz="300">
                <a:solidFill>
                  <a:srgbClr val="000000"/>
                </a:solidFill>
                <a:hlinkClick r:id="rId33"/>
              </a:rPr>
              <a:t>Make this my default location</a:t>
            </a:r>
            <a:r>
              <a:rPr lang="en-US" sz="300">
                <a:solidFill>
                  <a:srgbClr val="000000"/>
                </a:solidFill>
              </a:rPr>
              <a:t> </a:t>
            </a:r>
            <a:endParaRPr lang="en-US"/>
          </a:p>
        </p:txBody>
      </p:sp>
      <p:sp>
        <p:nvSpPr>
          <p:cNvPr id="63594" name="Rectangle 106"/>
          <p:cNvSpPr>
            <a:spLocks noChangeArrowheads="1"/>
          </p:cNvSpPr>
          <p:nvPr/>
        </p:nvSpPr>
        <p:spPr bwMode="auto">
          <a:xfrm>
            <a:off x="25757188" y="2103438"/>
            <a:ext cx="112712" cy="217487"/>
          </a:xfrm>
          <a:prstGeom prst="rect">
            <a:avLst/>
          </a:prstGeom>
          <a:solidFill>
            <a:srgbClr val="FFFFFF"/>
          </a:solidFill>
          <a:ln w="9525">
            <a:noFill/>
            <a:miter lim="800000"/>
            <a:headEnd/>
            <a:tailEnd/>
          </a:ln>
          <a:effectLst/>
        </p:spPr>
        <p:txBody>
          <a:bodyPr>
            <a:spAutoFit/>
          </a:bodyPr>
          <a:lstStyle/>
          <a:p>
            <a:endParaRPr lang="en-US"/>
          </a:p>
        </p:txBody>
      </p:sp>
      <p:sp>
        <p:nvSpPr>
          <p:cNvPr id="63595" name="Rectangle 107"/>
          <p:cNvSpPr>
            <a:spLocks noChangeArrowheads="1"/>
          </p:cNvSpPr>
          <p:nvPr/>
        </p:nvSpPr>
        <p:spPr bwMode="auto">
          <a:xfrm>
            <a:off x="25757188" y="2103438"/>
            <a:ext cx="112712" cy="217487"/>
          </a:xfrm>
          <a:prstGeom prst="rect">
            <a:avLst/>
          </a:prstGeom>
          <a:solidFill>
            <a:srgbClr val="FFFFFF"/>
          </a:solidFill>
          <a:ln w="9525">
            <a:noFill/>
            <a:miter lim="800000"/>
            <a:headEnd/>
            <a:tailEnd/>
          </a:ln>
          <a:effectLst/>
        </p:spPr>
        <p:txBody>
          <a:bodyPr>
            <a:spAutoFit/>
          </a:bodyPr>
          <a:lstStyle/>
          <a:p>
            <a:endParaRPr lang="en-US"/>
          </a:p>
        </p:txBody>
      </p:sp>
      <p:sp>
        <p:nvSpPr>
          <p:cNvPr id="63596" name="Rectangle 108"/>
          <p:cNvSpPr>
            <a:spLocks noChangeArrowheads="1"/>
          </p:cNvSpPr>
          <p:nvPr/>
        </p:nvSpPr>
        <p:spPr bwMode="auto">
          <a:xfrm>
            <a:off x="25720675" y="2051050"/>
            <a:ext cx="184150" cy="2008188"/>
          </a:xfrm>
          <a:prstGeom prst="rect">
            <a:avLst/>
          </a:prstGeom>
          <a:solidFill>
            <a:srgbClr val="FFFFFF"/>
          </a:solidFill>
          <a:ln w="9525">
            <a:noFill/>
            <a:miter lim="800000"/>
            <a:headEnd/>
            <a:tailEnd/>
          </a:ln>
          <a:effectLst/>
        </p:spPr>
        <p:txBody>
          <a:bodyPr tIns="274551">
            <a:spAutoFit/>
          </a:bodyPr>
          <a:lstStyle/>
          <a:p>
            <a:pPr fontAlgn="ctr"/>
            <a:r>
              <a:rPr lang="en-US" sz="300" b="1">
                <a:solidFill>
                  <a:srgbClr val="000000"/>
                </a:solidFill>
              </a:rPr>
              <a:t>Popular searches near this location</a:t>
            </a:r>
            <a:r>
              <a:rPr lang="en-US" sz="300" b="1" u="sng" baseline="30000">
                <a:solidFill>
                  <a:srgbClr val="CC0000"/>
                </a:solidFill>
              </a:rPr>
              <a:t>  </a:t>
            </a:r>
            <a:endParaRPr lang="en-US"/>
          </a:p>
        </p:txBody>
      </p:sp>
      <p:sp>
        <p:nvSpPr>
          <p:cNvPr id="63597" name="Rectangle 109"/>
          <p:cNvSpPr>
            <a:spLocks noChangeArrowheads="1"/>
          </p:cNvSpPr>
          <p:nvPr/>
        </p:nvSpPr>
        <p:spPr bwMode="auto">
          <a:xfrm>
            <a:off x="25720675" y="2470150"/>
            <a:ext cx="184150" cy="782638"/>
          </a:xfrm>
          <a:prstGeom prst="rect">
            <a:avLst/>
          </a:prstGeom>
          <a:noFill/>
          <a:ln w="9525">
            <a:noFill/>
            <a:miter lim="800000"/>
            <a:headEnd/>
            <a:tailEnd/>
          </a:ln>
          <a:effectLst/>
        </p:spPr>
        <p:txBody>
          <a:bodyPr>
            <a:spAutoFit/>
          </a:bodyPr>
          <a:lstStyle/>
          <a:p>
            <a:pPr fontAlgn="ctr"/>
            <a:r>
              <a:rPr lang="en-US" sz="300">
                <a:solidFill>
                  <a:srgbClr val="000000"/>
                </a:solidFill>
                <a:hlinkClick r:id="rId34"/>
              </a:rPr>
              <a:t>norfolk airport</a:t>
            </a:r>
            <a:endParaRPr lang="en-US"/>
          </a:p>
        </p:txBody>
      </p:sp>
      <p:sp>
        <p:nvSpPr>
          <p:cNvPr id="63598" name="Rectangle 110"/>
          <p:cNvSpPr>
            <a:spLocks noChangeArrowheads="1"/>
          </p:cNvSpPr>
          <p:nvPr/>
        </p:nvSpPr>
        <p:spPr bwMode="auto">
          <a:xfrm>
            <a:off x="25720675" y="2608263"/>
            <a:ext cx="184150" cy="5981700"/>
          </a:xfrm>
          <a:prstGeom prst="rect">
            <a:avLst/>
          </a:prstGeom>
          <a:solidFill>
            <a:srgbClr val="FFFFFF"/>
          </a:solidFill>
          <a:ln w="9525">
            <a:noFill/>
            <a:miter lim="800000"/>
            <a:headEnd/>
            <a:tailEnd/>
          </a:ln>
          <a:effectLst/>
        </p:spPr>
        <p:txBody>
          <a:bodyPr>
            <a:spAutoFit/>
          </a:bodyPr>
          <a:lstStyle/>
          <a:p>
            <a:pPr fontAlgn="ctr"/>
            <a:r>
              <a:rPr lang="en-US" sz="300">
                <a:solidFill>
                  <a:srgbClr val="000000"/>
                </a:solidFill>
              </a:rPr>
              <a:t/>
            </a:r>
            <a:br>
              <a:rPr lang="en-US" sz="300">
                <a:solidFill>
                  <a:srgbClr val="000000"/>
                </a:solidFill>
              </a:rPr>
            </a:br>
            <a:r>
              <a:rPr lang="en-US" sz="300">
                <a:solidFill>
                  <a:srgbClr val="000000"/>
                </a:solidFill>
                <a:hlinkClick r:id="rId35"/>
              </a:rPr>
              <a:t>grocery stores</a:t>
            </a:r>
            <a:r>
              <a:rPr lang="en-US" sz="300">
                <a:solidFill>
                  <a:srgbClr val="000000"/>
                </a:solidFill>
              </a:rPr>
              <a:t/>
            </a:r>
            <a:br>
              <a:rPr lang="en-US" sz="300">
                <a:solidFill>
                  <a:srgbClr val="000000"/>
                </a:solidFill>
              </a:rPr>
            </a:br>
            <a:r>
              <a:rPr lang="en-US" sz="300">
                <a:solidFill>
                  <a:srgbClr val="000000"/>
                </a:solidFill>
                <a:hlinkClick r:id="rId36"/>
              </a:rPr>
              <a:t>golf</a:t>
            </a:r>
            <a:r>
              <a:rPr lang="en-US" sz="300">
                <a:solidFill>
                  <a:srgbClr val="000000"/>
                </a:solidFill>
              </a:rPr>
              <a:t/>
            </a:r>
            <a:br>
              <a:rPr lang="en-US" sz="300">
                <a:solidFill>
                  <a:srgbClr val="000000"/>
                </a:solidFill>
              </a:rPr>
            </a:br>
            <a:r>
              <a:rPr lang="en-US" sz="300">
                <a:solidFill>
                  <a:srgbClr val="000000"/>
                </a:solidFill>
                <a:hlinkClick r:id="rId37"/>
              </a:rPr>
              <a:t>currituck beach lighthouse</a:t>
            </a:r>
            <a:r>
              <a:rPr lang="en-US" sz="300">
                <a:solidFill>
                  <a:srgbClr val="000000"/>
                </a:solidFill>
              </a:rPr>
              <a:t/>
            </a:r>
            <a:br>
              <a:rPr lang="en-US" sz="300">
                <a:solidFill>
                  <a:srgbClr val="000000"/>
                </a:solidFill>
              </a:rPr>
            </a:br>
            <a:r>
              <a:rPr lang="en-US" sz="300">
                <a:solidFill>
                  <a:srgbClr val="000000"/>
                </a:solidFill>
                <a:hlinkClick r:id="rId38"/>
              </a:rPr>
              <a:t>harris teeter</a:t>
            </a:r>
            <a:r>
              <a:rPr lang="en-US" sz="300">
                <a:solidFill>
                  <a:srgbClr val="000000"/>
                </a:solidFill>
              </a:rPr>
              <a:t/>
            </a:r>
            <a:br>
              <a:rPr lang="en-US" sz="300">
                <a:solidFill>
                  <a:srgbClr val="000000"/>
                </a:solidFill>
              </a:rPr>
            </a:br>
            <a:r>
              <a:rPr lang="en-US" sz="300">
                <a:solidFill>
                  <a:srgbClr val="000000"/>
                </a:solidFill>
                <a:hlinkClick r:id="rId39"/>
              </a:rPr>
              <a:t>outer banks</a:t>
            </a:r>
            <a:r>
              <a:rPr lang="en-US" sz="300">
                <a:solidFill>
                  <a:srgbClr val="000000"/>
                </a:solidFill>
              </a:rPr>
              <a:t/>
            </a:r>
            <a:br>
              <a:rPr lang="en-US" sz="300">
                <a:solidFill>
                  <a:srgbClr val="000000"/>
                </a:solidFill>
              </a:rPr>
            </a:br>
            <a:r>
              <a:rPr lang="en-US" sz="300">
                <a:solidFill>
                  <a:srgbClr val="000000"/>
                </a:solidFill>
                <a:hlinkClick r:id="rId40"/>
              </a:rPr>
              <a:t>beer</a:t>
            </a:r>
            <a:r>
              <a:rPr lang="en-US" sz="300">
                <a:solidFill>
                  <a:srgbClr val="000000"/>
                </a:solidFill>
              </a:rPr>
              <a:t/>
            </a:r>
            <a:br>
              <a:rPr lang="en-US" sz="300">
                <a:solidFill>
                  <a:srgbClr val="000000"/>
                </a:solidFill>
              </a:rPr>
            </a:br>
            <a:r>
              <a:rPr lang="en-US" sz="300">
                <a:solidFill>
                  <a:srgbClr val="000000"/>
                </a:solidFill>
                <a:hlinkClick r:id="rId41"/>
              </a:rPr>
              <a:t>inn at corolla lighthouse</a:t>
            </a:r>
            <a:r>
              <a:rPr lang="en-US" sz="300">
                <a:solidFill>
                  <a:srgbClr val="000000"/>
                </a:solidFill>
              </a:rPr>
              <a:t/>
            </a:r>
            <a:br>
              <a:rPr lang="en-US" sz="300">
                <a:solidFill>
                  <a:srgbClr val="000000"/>
                </a:solidFill>
              </a:rPr>
            </a:br>
            <a:r>
              <a:rPr lang="en-US" sz="300">
                <a:solidFill>
                  <a:srgbClr val="000000"/>
                </a:solidFill>
                <a:hlinkClick r:id="rId42"/>
              </a:rPr>
              <a:t>seafood</a:t>
            </a:r>
            <a:r>
              <a:rPr lang="en-US" sz="300">
                <a:solidFill>
                  <a:srgbClr val="000000"/>
                </a:solidFill>
              </a:rPr>
              <a:t/>
            </a:r>
            <a:br>
              <a:rPr lang="en-US" sz="300">
                <a:solidFill>
                  <a:srgbClr val="000000"/>
                </a:solidFill>
              </a:rPr>
            </a:br>
            <a:r>
              <a:rPr lang="en-US" sz="300">
                <a:solidFill>
                  <a:srgbClr val="000000"/>
                </a:solidFill>
                <a:hlinkClick r:id="rId43"/>
              </a:rPr>
              <a:t>twiddy</a:t>
            </a:r>
            <a:r>
              <a:rPr lang="en-US" sz="300">
                <a:solidFill>
                  <a:srgbClr val="000000"/>
                </a:solidFill>
              </a:rPr>
              <a:t/>
            </a:r>
            <a:br>
              <a:rPr lang="en-US" sz="300">
                <a:solidFill>
                  <a:srgbClr val="000000"/>
                </a:solidFill>
              </a:rPr>
            </a:br>
            <a:endParaRPr lang="en-US"/>
          </a:p>
        </p:txBody>
      </p:sp>
      <p:grpSp>
        <p:nvGrpSpPr>
          <p:cNvPr id="63599" name="Group 111"/>
          <p:cNvGrpSpPr>
            <a:grpSpLocks/>
          </p:cNvGrpSpPr>
          <p:nvPr/>
        </p:nvGrpSpPr>
        <p:grpSpPr bwMode="auto">
          <a:xfrm>
            <a:off x="25814338" y="1320800"/>
            <a:ext cx="112712" cy="217488"/>
            <a:chOff x="0" y="482"/>
            <a:chExt cx="8640" cy="78"/>
          </a:xfrm>
        </p:grpSpPr>
        <p:sp>
          <p:nvSpPr>
            <p:cNvPr id="63600" name="Rectangle 112"/>
            <p:cNvSpPr>
              <a:spLocks noChangeArrowheads="1"/>
            </p:cNvSpPr>
            <p:nvPr/>
          </p:nvSpPr>
          <p:spPr bwMode="auto">
            <a:xfrm>
              <a:off x="0" y="482"/>
              <a:ext cx="4320" cy="78"/>
            </a:xfrm>
            <a:prstGeom prst="rect">
              <a:avLst/>
            </a:prstGeom>
            <a:solidFill>
              <a:srgbClr val="FFFFFF"/>
            </a:solidFill>
            <a:ln w="9525">
              <a:noFill/>
              <a:miter lim="800000"/>
              <a:headEnd/>
              <a:tailEnd/>
            </a:ln>
            <a:effectLst/>
          </p:spPr>
          <p:txBody>
            <a:bodyPr>
              <a:spAutoFit/>
            </a:bodyPr>
            <a:lstStyle/>
            <a:p>
              <a:endParaRPr lang="en-US"/>
            </a:p>
          </p:txBody>
        </p:sp>
        <p:sp>
          <p:nvSpPr>
            <p:cNvPr id="63601" name="Rectangle 113"/>
            <p:cNvSpPr>
              <a:spLocks noChangeArrowheads="1"/>
            </p:cNvSpPr>
            <p:nvPr/>
          </p:nvSpPr>
          <p:spPr bwMode="auto">
            <a:xfrm>
              <a:off x="4320" y="482"/>
              <a:ext cx="4320" cy="78"/>
            </a:xfrm>
            <a:prstGeom prst="rect">
              <a:avLst/>
            </a:prstGeom>
            <a:solidFill>
              <a:srgbClr val="FFFFFF"/>
            </a:solidFill>
            <a:ln w="9525">
              <a:noFill/>
              <a:miter lim="800000"/>
              <a:headEnd/>
              <a:tailEnd/>
            </a:ln>
            <a:effectLst/>
          </p:spPr>
          <p:txBody>
            <a:bodyPr>
              <a:spAutoFit/>
            </a:bodyPr>
            <a:lstStyle/>
            <a:p>
              <a:endParaRPr lang="en-US"/>
            </a:p>
          </p:txBody>
        </p:sp>
      </p:grpSp>
      <p:pic>
        <p:nvPicPr>
          <p:cNvPr id="63602" name="Picture 114" descr="transparent"/>
          <p:cNvPicPr>
            <a:picLocks noChangeAspect="1" noChangeArrowheads="1"/>
          </p:cNvPicPr>
          <p:nvPr/>
        </p:nvPicPr>
        <p:blipFill>
          <a:blip r:embed="rId3"/>
          <a:srcRect/>
          <a:stretch>
            <a:fillRect/>
          </a:stretch>
        </p:blipFill>
        <p:spPr bwMode="auto">
          <a:xfrm>
            <a:off x="25787350" y="693738"/>
            <a:ext cx="2392363" cy="7937"/>
          </a:xfrm>
          <a:prstGeom prst="rect">
            <a:avLst/>
          </a:prstGeom>
          <a:noFill/>
        </p:spPr>
      </p:pic>
      <p:pic>
        <p:nvPicPr>
          <p:cNvPr id="63603" name="Picture 115" descr="transparent"/>
          <p:cNvPicPr>
            <a:picLocks noChangeAspect="1" noChangeArrowheads="1"/>
          </p:cNvPicPr>
          <p:nvPr/>
        </p:nvPicPr>
        <p:blipFill>
          <a:blip r:embed="rId3"/>
          <a:srcRect/>
          <a:stretch>
            <a:fillRect/>
          </a:stretch>
        </p:blipFill>
        <p:spPr bwMode="auto">
          <a:xfrm>
            <a:off x="25844500" y="693738"/>
            <a:ext cx="1879600" cy="7937"/>
          </a:xfrm>
          <a:prstGeom prst="rect">
            <a:avLst/>
          </a:prstGeom>
          <a:noFill/>
        </p:spPr>
      </p:pic>
      <p:pic>
        <p:nvPicPr>
          <p:cNvPr id="63604" name="Picture 116" descr="iw_fullscreen"/>
          <p:cNvPicPr>
            <a:picLocks noChangeAspect="1" noChangeArrowheads="1"/>
          </p:cNvPicPr>
          <p:nvPr/>
        </p:nvPicPr>
        <p:blipFill>
          <a:blip r:embed="rId44" cstate="print"/>
          <a:srcRect/>
          <a:stretch>
            <a:fillRect/>
          </a:stretch>
        </p:blipFill>
        <p:spPr bwMode="auto">
          <a:xfrm>
            <a:off x="-27763788" y="819150"/>
            <a:ext cx="128588" cy="103188"/>
          </a:xfrm>
          <a:prstGeom prst="rect">
            <a:avLst/>
          </a:prstGeom>
          <a:noFill/>
        </p:spPr>
      </p:pic>
      <p:grpSp>
        <p:nvGrpSpPr>
          <p:cNvPr id="63605" name="Group 117"/>
          <p:cNvGrpSpPr>
            <a:grpSpLocks/>
          </p:cNvGrpSpPr>
          <p:nvPr/>
        </p:nvGrpSpPr>
        <p:grpSpPr bwMode="auto">
          <a:xfrm>
            <a:off x="25757188" y="571500"/>
            <a:ext cx="112712" cy="217488"/>
            <a:chOff x="0" y="10"/>
            <a:chExt cx="2932" cy="67"/>
          </a:xfrm>
        </p:grpSpPr>
        <p:sp>
          <p:nvSpPr>
            <p:cNvPr id="63606" name="Rectangle 118"/>
            <p:cNvSpPr>
              <a:spLocks noChangeArrowheads="1"/>
            </p:cNvSpPr>
            <p:nvPr/>
          </p:nvSpPr>
          <p:spPr bwMode="auto">
            <a:xfrm>
              <a:off x="0" y="10"/>
              <a:ext cx="0" cy="67"/>
            </a:xfrm>
            <a:prstGeom prst="rect">
              <a:avLst/>
            </a:prstGeom>
            <a:solidFill>
              <a:srgbClr val="FFFFFF"/>
            </a:solidFill>
            <a:ln w="9525">
              <a:noFill/>
              <a:miter lim="800000"/>
              <a:headEnd/>
              <a:tailEnd/>
            </a:ln>
            <a:effectLst/>
          </p:spPr>
          <p:txBody>
            <a:bodyPr>
              <a:spAutoFit/>
            </a:bodyPr>
            <a:lstStyle/>
            <a:p>
              <a:endParaRPr lang="en-US"/>
            </a:p>
          </p:txBody>
        </p:sp>
        <p:sp>
          <p:nvSpPr>
            <p:cNvPr id="63607" name="Rectangle 119"/>
            <p:cNvSpPr>
              <a:spLocks noChangeArrowheads="1"/>
            </p:cNvSpPr>
            <p:nvPr/>
          </p:nvSpPr>
          <p:spPr bwMode="auto">
            <a:xfrm>
              <a:off x="0" y="10"/>
              <a:ext cx="1626" cy="67"/>
            </a:xfrm>
            <a:prstGeom prst="rect">
              <a:avLst/>
            </a:prstGeom>
            <a:solidFill>
              <a:srgbClr val="FFFFFF"/>
            </a:solidFill>
            <a:ln w="9525">
              <a:noFill/>
              <a:miter lim="800000"/>
              <a:headEnd/>
              <a:tailEnd/>
            </a:ln>
            <a:effectLst/>
          </p:spPr>
          <p:txBody>
            <a:bodyPr/>
            <a:lstStyle/>
            <a:p>
              <a:pPr fontAlgn="b"/>
              <a:r>
                <a:rPr lang="en-US" sz="500">
                  <a:solidFill>
                    <a:srgbClr val="000000"/>
                  </a:solidFill>
                </a:rPr>
                <a:t>  </a:t>
              </a:r>
              <a:r>
                <a:rPr lang="en-US">
                  <a:solidFill>
                    <a:srgbClr val="000000"/>
                  </a:solidFill>
                </a:rPr>
                <a:t> </a:t>
              </a:r>
              <a:r>
                <a:rPr lang="en-US" sz="500">
                  <a:solidFill>
                    <a:srgbClr val="000000"/>
                  </a:solidFill>
                </a:rPr>
                <a:t>                                                                                                                                                     </a:t>
              </a:r>
            </a:p>
          </p:txBody>
        </p:sp>
        <p:sp>
          <p:nvSpPr>
            <p:cNvPr id="63608" name="Rectangle 120"/>
            <p:cNvSpPr>
              <a:spLocks noChangeArrowheads="1"/>
            </p:cNvSpPr>
            <p:nvPr/>
          </p:nvSpPr>
          <p:spPr bwMode="auto">
            <a:xfrm>
              <a:off x="1626" y="10"/>
              <a:ext cx="1306" cy="67"/>
            </a:xfrm>
            <a:prstGeom prst="rect">
              <a:avLst/>
            </a:prstGeom>
            <a:solidFill>
              <a:srgbClr val="FFFFFF"/>
            </a:solidFill>
            <a:ln w="9525">
              <a:noFill/>
              <a:miter lim="800000"/>
              <a:headEnd/>
              <a:tailEnd/>
            </a:ln>
            <a:effectLst/>
          </p:spPr>
          <p:txBody>
            <a:bodyPr/>
            <a:lstStyle/>
            <a:p>
              <a:pPr fontAlgn="b"/>
              <a:r>
                <a:rPr lang="en-US" sz="500">
                  <a:solidFill>
                    <a:srgbClr val="000000"/>
                  </a:solidFill>
                </a:rPr>
                <a:t>  </a:t>
              </a:r>
              <a:r>
                <a:rPr lang="en-US">
                  <a:solidFill>
                    <a:srgbClr val="000000"/>
                  </a:solidFill>
                </a:rPr>
                <a:t> </a:t>
              </a:r>
              <a:r>
                <a:rPr lang="en-US" sz="500">
                  <a:solidFill>
                    <a:srgbClr val="000000"/>
                  </a:solidFill>
                </a:rPr>
                <a:t>                                                                                                                     </a:t>
              </a:r>
            </a:p>
          </p:txBody>
        </p:sp>
      </p:grpSp>
      <p:pic>
        <p:nvPicPr>
          <p:cNvPr id="63609" name="Picture 12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0" name="Picture 122"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1" name="Picture 123"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2" name="Picture 124"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3" name="Picture 125"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4" name="Picture 126"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5" name="Picture 127"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6" name="Picture 128"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7" name="Picture 129"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8" name="Picture 130"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19" name="Picture 13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0" name="Picture 132"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1" name="Picture 133"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2" name="Picture 134"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3" name="Picture 135"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4" name="Picture 136"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5" name="Picture 137"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6" name="Picture 138"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7" name="Picture 139"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8" name="Picture 140"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29" name="Picture 141"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30" name="Picture 142"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31" name="Picture 143"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32" name="Picture 144"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33" name="Picture 145" descr="transparent"/>
          <p:cNvPicPr>
            <a:picLocks noChangeAspect="1" noChangeArrowheads="1"/>
          </p:cNvPicPr>
          <p:nvPr/>
        </p:nvPicPr>
        <p:blipFill>
          <a:blip r:embed="rId3"/>
          <a:srcRect/>
          <a:stretch>
            <a:fillRect/>
          </a:stretch>
        </p:blipFill>
        <p:spPr bwMode="auto">
          <a:xfrm>
            <a:off x="25757188" y="555625"/>
            <a:ext cx="7937" cy="7938"/>
          </a:xfrm>
          <a:prstGeom prst="rect">
            <a:avLst/>
          </a:prstGeom>
          <a:noFill/>
        </p:spPr>
      </p:pic>
      <p:pic>
        <p:nvPicPr>
          <p:cNvPr id="63634" name="Picture 146" descr="mt?n=404&amp;v=w2"/>
          <p:cNvPicPr>
            <a:picLocks noChangeAspect="1" noChangeArrowheads="1"/>
          </p:cNvPicPr>
          <p:nvPr/>
        </p:nvPicPr>
        <p:blipFill>
          <a:blip r:embed="rId4" cstate="print"/>
          <a:srcRect/>
          <a:stretch>
            <a:fillRect/>
          </a:stretch>
        </p:blipFill>
        <p:spPr bwMode="auto">
          <a:xfrm>
            <a:off x="25757188" y="555625"/>
            <a:ext cx="7937" cy="7938"/>
          </a:xfrm>
          <a:prstGeom prst="rect">
            <a:avLst/>
          </a:prstGeom>
          <a:noFill/>
        </p:spPr>
      </p:pic>
      <p:pic>
        <p:nvPicPr>
          <p:cNvPr id="63635" name="Picture 147"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36" name="Picture 148" descr="mt?n=404&amp;v=w2"/>
          <p:cNvPicPr>
            <a:picLocks noChangeAspect="1" noChangeArrowheads="1"/>
          </p:cNvPicPr>
          <p:nvPr/>
        </p:nvPicPr>
        <p:blipFill>
          <a:blip r:embed="rId6" cstate="print"/>
          <a:srcRect/>
          <a:stretch>
            <a:fillRect/>
          </a:stretch>
        </p:blipFill>
        <p:spPr bwMode="auto">
          <a:xfrm>
            <a:off x="25757188" y="555625"/>
            <a:ext cx="7937" cy="7938"/>
          </a:xfrm>
          <a:prstGeom prst="rect">
            <a:avLst/>
          </a:prstGeom>
          <a:noFill/>
        </p:spPr>
      </p:pic>
      <p:pic>
        <p:nvPicPr>
          <p:cNvPr id="63637" name="Picture 149" descr="mt?n=404&amp;v=w2"/>
          <p:cNvPicPr>
            <a:picLocks noChangeAspect="1" noChangeArrowheads="1"/>
          </p:cNvPicPr>
          <p:nvPr/>
        </p:nvPicPr>
        <p:blipFill>
          <a:blip r:embed="rId7" cstate="print"/>
          <a:srcRect/>
          <a:stretch>
            <a:fillRect/>
          </a:stretch>
        </p:blipFill>
        <p:spPr bwMode="auto">
          <a:xfrm>
            <a:off x="25757188" y="555625"/>
            <a:ext cx="7937" cy="7938"/>
          </a:xfrm>
          <a:prstGeom prst="rect">
            <a:avLst/>
          </a:prstGeom>
          <a:noFill/>
        </p:spPr>
      </p:pic>
      <p:pic>
        <p:nvPicPr>
          <p:cNvPr id="63638" name="Picture 150"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39" name="Picture 151" descr="mt?n=404&amp;v=w2"/>
          <p:cNvPicPr>
            <a:picLocks noChangeAspect="1" noChangeArrowheads="1"/>
          </p:cNvPicPr>
          <p:nvPr/>
        </p:nvPicPr>
        <p:blipFill>
          <a:blip r:embed="rId8" cstate="print"/>
          <a:srcRect/>
          <a:stretch>
            <a:fillRect/>
          </a:stretch>
        </p:blipFill>
        <p:spPr bwMode="auto">
          <a:xfrm>
            <a:off x="25757188" y="555625"/>
            <a:ext cx="7937" cy="7938"/>
          </a:xfrm>
          <a:prstGeom prst="rect">
            <a:avLst/>
          </a:prstGeom>
          <a:noFill/>
        </p:spPr>
      </p:pic>
      <p:pic>
        <p:nvPicPr>
          <p:cNvPr id="63640" name="Picture 152"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41" name="Picture 153" descr="mt?n=404&amp;v=w2"/>
          <p:cNvPicPr>
            <a:picLocks noChangeAspect="1" noChangeArrowheads="1"/>
          </p:cNvPicPr>
          <p:nvPr/>
        </p:nvPicPr>
        <p:blipFill>
          <a:blip r:embed="rId9" cstate="print"/>
          <a:srcRect/>
          <a:stretch>
            <a:fillRect/>
          </a:stretch>
        </p:blipFill>
        <p:spPr bwMode="auto">
          <a:xfrm>
            <a:off x="25757188" y="555625"/>
            <a:ext cx="7937" cy="7938"/>
          </a:xfrm>
          <a:prstGeom prst="rect">
            <a:avLst/>
          </a:prstGeom>
          <a:noFill/>
        </p:spPr>
      </p:pic>
      <p:pic>
        <p:nvPicPr>
          <p:cNvPr id="63642" name="Picture 154"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43" name="Picture 155"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44" name="Picture 156" descr="mt?n=404&amp;v=w2"/>
          <p:cNvPicPr>
            <a:picLocks noChangeAspect="1" noChangeArrowheads="1"/>
          </p:cNvPicPr>
          <p:nvPr/>
        </p:nvPicPr>
        <p:blipFill>
          <a:blip r:embed="rId10" cstate="print"/>
          <a:srcRect/>
          <a:stretch>
            <a:fillRect/>
          </a:stretch>
        </p:blipFill>
        <p:spPr bwMode="auto">
          <a:xfrm>
            <a:off x="25757188" y="555625"/>
            <a:ext cx="7937" cy="7938"/>
          </a:xfrm>
          <a:prstGeom prst="rect">
            <a:avLst/>
          </a:prstGeom>
          <a:noFill/>
        </p:spPr>
      </p:pic>
      <p:pic>
        <p:nvPicPr>
          <p:cNvPr id="63645" name="Picture 157" descr="mt?n=404&amp;v=w2"/>
          <p:cNvPicPr>
            <a:picLocks noChangeAspect="1" noChangeArrowheads="1"/>
          </p:cNvPicPr>
          <p:nvPr/>
        </p:nvPicPr>
        <p:blipFill>
          <a:blip r:embed="rId11" cstate="print"/>
          <a:srcRect/>
          <a:stretch>
            <a:fillRect/>
          </a:stretch>
        </p:blipFill>
        <p:spPr bwMode="auto">
          <a:xfrm>
            <a:off x="25757188" y="555625"/>
            <a:ext cx="7937" cy="7938"/>
          </a:xfrm>
          <a:prstGeom prst="rect">
            <a:avLst/>
          </a:prstGeom>
          <a:noFill/>
        </p:spPr>
      </p:pic>
      <p:pic>
        <p:nvPicPr>
          <p:cNvPr id="63646" name="Picture 158" descr="mt?n=404&amp;v=w2"/>
          <p:cNvPicPr>
            <a:picLocks noChangeAspect="1" noChangeArrowheads="1"/>
          </p:cNvPicPr>
          <p:nvPr/>
        </p:nvPicPr>
        <p:blipFill>
          <a:blip r:embed="rId12" cstate="print"/>
          <a:srcRect/>
          <a:stretch>
            <a:fillRect/>
          </a:stretch>
        </p:blipFill>
        <p:spPr bwMode="auto">
          <a:xfrm>
            <a:off x="25757188" y="555625"/>
            <a:ext cx="7937" cy="7938"/>
          </a:xfrm>
          <a:prstGeom prst="rect">
            <a:avLst/>
          </a:prstGeom>
          <a:noFill/>
        </p:spPr>
      </p:pic>
      <p:pic>
        <p:nvPicPr>
          <p:cNvPr id="63647" name="Picture 159" descr="mt?n=404&amp;v=w2"/>
          <p:cNvPicPr>
            <a:picLocks noChangeAspect="1" noChangeArrowheads="1"/>
          </p:cNvPicPr>
          <p:nvPr/>
        </p:nvPicPr>
        <p:blipFill>
          <a:blip r:embed="rId13" cstate="print"/>
          <a:srcRect/>
          <a:stretch>
            <a:fillRect/>
          </a:stretch>
        </p:blipFill>
        <p:spPr bwMode="auto">
          <a:xfrm>
            <a:off x="25757188" y="555625"/>
            <a:ext cx="7937" cy="7938"/>
          </a:xfrm>
          <a:prstGeom prst="rect">
            <a:avLst/>
          </a:prstGeom>
          <a:noFill/>
        </p:spPr>
      </p:pic>
      <p:pic>
        <p:nvPicPr>
          <p:cNvPr id="63648" name="Picture 160" descr="mt?n=404&amp;v=w2"/>
          <p:cNvPicPr>
            <a:picLocks noChangeAspect="1" noChangeArrowheads="1"/>
          </p:cNvPicPr>
          <p:nvPr/>
        </p:nvPicPr>
        <p:blipFill>
          <a:blip r:embed="rId14" cstate="print"/>
          <a:srcRect/>
          <a:stretch>
            <a:fillRect/>
          </a:stretch>
        </p:blipFill>
        <p:spPr bwMode="auto">
          <a:xfrm>
            <a:off x="25757188" y="555625"/>
            <a:ext cx="7937" cy="7938"/>
          </a:xfrm>
          <a:prstGeom prst="rect">
            <a:avLst/>
          </a:prstGeom>
          <a:noFill/>
        </p:spPr>
      </p:pic>
      <p:pic>
        <p:nvPicPr>
          <p:cNvPr id="63649" name="Picture 161" descr="mt?n=404&amp;v=w2"/>
          <p:cNvPicPr>
            <a:picLocks noChangeAspect="1" noChangeArrowheads="1"/>
          </p:cNvPicPr>
          <p:nvPr/>
        </p:nvPicPr>
        <p:blipFill>
          <a:blip r:embed="rId15" cstate="print"/>
          <a:srcRect/>
          <a:stretch>
            <a:fillRect/>
          </a:stretch>
        </p:blipFill>
        <p:spPr bwMode="auto">
          <a:xfrm>
            <a:off x="25757188" y="555625"/>
            <a:ext cx="7937" cy="7938"/>
          </a:xfrm>
          <a:prstGeom prst="rect">
            <a:avLst/>
          </a:prstGeom>
          <a:noFill/>
        </p:spPr>
      </p:pic>
      <p:pic>
        <p:nvPicPr>
          <p:cNvPr id="63650" name="Picture 162" descr="mt?n=404&amp;v=w2"/>
          <p:cNvPicPr>
            <a:picLocks noChangeAspect="1" noChangeArrowheads="1"/>
          </p:cNvPicPr>
          <p:nvPr/>
        </p:nvPicPr>
        <p:blipFill>
          <a:blip r:embed="rId16" cstate="print"/>
          <a:srcRect/>
          <a:stretch>
            <a:fillRect/>
          </a:stretch>
        </p:blipFill>
        <p:spPr bwMode="auto">
          <a:xfrm>
            <a:off x="25757188" y="555625"/>
            <a:ext cx="7937" cy="7938"/>
          </a:xfrm>
          <a:prstGeom prst="rect">
            <a:avLst/>
          </a:prstGeom>
          <a:noFill/>
        </p:spPr>
      </p:pic>
      <p:pic>
        <p:nvPicPr>
          <p:cNvPr id="63651" name="Picture 163" descr="mt?n=404&amp;v=w2"/>
          <p:cNvPicPr>
            <a:picLocks noChangeAspect="1" noChangeArrowheads="1"/>
          </p:cNvPicPr>
          <p:nvPr/>
        </p:nvPicPr>
        <p:blipFill>
          <a:blip r:embed="rId17" cstate="print"/>
          <a:srcRect/>
          <a:stretch>
            <a:fillRect/>
          </a:stretch>
        </p:blipFill>
        <p:spPr bwMode="auto">
          <a:xfrm>
            <a:off x="25757188" y="555625"/>
            <a:ext cx="7937" cy="7938"/>
          </a:xfrm>
          <a:prstGeom prst="rect">
            <a:avLst/>
          </a:prstGeom>
          <a:noFill/>
        </p:spPr>
      </p:pic>
      <p:pic>
        <p:nvPicPr>
          <p:cNvPr id="63652" name="Picture 164" descr="mt?n=404&amp;v=w2"/>
          <p:cNvPicPr>
            <a:picLocks noChangeAspect="1" noChangeArrowheads="1"/>
          </p:cNvPicPr>
          <p:nvPr/>
        </p:nvPicPr>
        <p:blipFill>
          <a:blip r:embed="rId18" cstate="print"/>
          <a:srcRect/>
          <a:stretch>
            <a:fillRect/>
          </a:stretch>
        </p:blipFill>
        <p:spPr bwMode="auto">
          <a:xfrm>
            <a:off x="25757188" y="555625"/>
            <a:ext cx="7937" cy="7938"/>
          </a:xfrm>
          <a:prstGeom prst="rect">
            <a:avLst/>
          </a:prstGeom>
          <a:noFill/>
        </p:spPr>
      </p:pic>
      <p:pic>
        <p:nvPicPr>
          <p:cNvPr id="63653" name="Picture 165" descr="mt?n=404&amp;v=w2"/>
          <p:cNvPicPr>
            <a:picLocks noChangeAspect="1" noChangeArrowheads="1"/>
          </p:cNvPicPr>
          <p:nvPr/>
        </p:nvPicPr>
        <p:blipFill>
          <a:blip r:embed="rId19" cstate="print"/>
          <a:srcRect/>
          <a:stretch>
            <a:fillRect/>
          </a:stretch>
        </p:blipFill>
        <p:spPr bwMode="auto">
          <a:xfrm>
            <a:off x="25757188" y="555625"/>
            <a:ext cx="7937" cy="7938"/>
          </a:xfrm>
          <a:prstGeom prst="rect">
            <a:avLst/>
          </a:prstGeom>
          <a:noFill/>
        </p:spPr>
      </p:pic>
      <p:pic>
        <p:nvPicPr>
          <p:cNvPr id="63654" name="Picture 166"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55" name="Picture 167"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56" name="Picture 168"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57" name="Picture 169" descr="mt?n=404&amp;v=w2"/>
          <p:cNvPicPr>
            <a:picLocks noChangeAspect="1" noChangeArrowheads="1"/>
          </p:cNvPicPr>
          <p:nvPr/>
        </p:nvPicPr>
        <p:blipFill>
          <a:blip r:embed="rId5" cstate="print"/>
          <a:srcRect/>
          <a:stretch>
            <a:fillRect/>
          </a:stretch>
        </p:blipFill>
        <p:spPr bwMode="auto">
          <a:xfrm>
            <a:off x="25757188" y="555625"/>
            <a:ext cx="7937" cy="7938"/>
          </a:xfrm>
          <a:prstGeom prst="rect">
            <a:avLst/>
          </a:prstGeom>
          <a:noFill/>
        </p:spPr>
      </p:pic>
      <p:pic>
        <p:nvPicPr>
          <p:cNvPr id="63658" name="Picture 170" descr="mt?n=404&amp;v=w2"/>
          <p:cNvPicPr>
            <a:picLocks noChangeAspect="1" noChangeArrowheads="1"/>
          </p:cNvPicPr>
          <p:nvPr/>
        </p:nvPicPr>
        <p:blipFill>
          <a:blip r:embed="rId20" cstate="print"/>
          <a:srcRect/>
          <a:stretch>
            <a:fillRect/>
          </a:stretch>
        </p:blipFill>
        <p:spPr bwMode="auto">
          <a:xfrm>
            <a:off x="25757188" y="555625"/>
            <a:ext cx="7937" cy="7938"/>
          </a:xfrm>
          <a:prstGeom prst="rect">
            <a:avLst/>
          </a:prstGeom>
          <a:noFill/>
        </p:spPr>
      </p:pic>
      <p:pic>
        <p:nvPicPr>
          <p:cNvPr id="63659" name="Picture 171" descr="arrowshadow"/>
          <p:cNvPicPr>
            <a:picLocks noChangeAspect="1" noChangeArrowheads="1"/>
          </p:cNvPicPr>
          <p:nvPr/>
        </p:nvPicPr>
        <p:blipFill>
          <a:blip r:embed="rId21" cstate="print"/>
          <a:srcRect/>
          <a:stretch>
            <a:fillRect/>
          </a:stretch>
        </p:blipFill>
        <p:spPr bwMode="auto">
          <a:xfrm>
            <a:off x="25757188" y="555625"/>
            <a:ext cx="333375" cy="290513"/>
          </a:xfrm>
          <a:prstGeom prst="rect">
            <a:avLst/>
          </a:prstGeom>
          <a:noFill/>
        </p:spPr>
      </p:pic>
      <p:pic>
        <p:nvPicPr>
          <p:cNvPr id="63660" name="Picture 172" descr="arrow"/>
          <p:cNvPicPr>
            <a:picLocks noChangeAspect="1" noChangeArrowheads="1"/>
          </p:cNvPicPr>
          <p:nvPr/>
        </p:nvPicPr>
        <p:blipFill>
          <a:blip r:embed="rId22" cstate="print"/>
          <a:srcRect/>
          <a:stretch>
            <a:fillRect/>
          </a:stretch>
        </p:blipFill>
        <p:spPr bwMode="auto">
          <a:xfrm>
            <a:off x="25757188" y="555625"/>
            <a:ext cx="333375" cy="290513"/>
          </a:xfrm>
          <a:prstGeom prst="rect">
            <a:avLst/>
          </a:prstGeom>
          <a:noFill/>
        </p:spPr>
      </p:pic>
      <p:pic>
        <p:nvPicPr>
          <p:cNvPr id="63661" name="Picture 173" descr="arrowie"/>
          <p:cNvPicPr>
            <a:picLocks noChangeAspect="1" noChangeArrowheads="1"/>
          </p:cNvPicPr>
          <p:nvPr/>
        </p:nvPicPr>
        <p:blipFill>
          <a:blip r:embed="rId23" cstate="print"/>
          <a:srcRect/>
          <a:stretch>
            <a:fillRect/>
          </a:stretch>
        </p:blipFill>
        <p:spPr bwMode="auto">
          <a:xfrm>
            <a:off x="25757188" y="555625"/>
            <a:ext cx="333375" cy="290513"/>
          </a:xfrm>
          <a:prstGeom prst="rect">
            <a:avLst/>
          </a:prstGeom>
          <a:noFill/>
        </p:spPr>
      </p:pic>
      <p:sp>
        <p:nvSpPr>
          <p:cNvPr id="63662" name="Rectangle 174"/>
          <p:cNvSpPr>
            <a:spLocks noChangeArrowheads="1"/>
          </p:cNvSpPr>
          <p:nvPr/>
        </p:nvSpPr>
        <p:spPr bwMode="auto">
          <a:xfrm>
            <a:off x="-27820938" y="555625"/>
            <a:ext cx="112713" cy="217488"/>
          </a:xfrm>
          <a:prstGeom prst="rect">
            <a:avLst/>
          </a:prstGeom>
          <a:solidFill>
            <a:srgbClr val="E5E3DF"/>
          </a:solidFill>
          <a:ln w="9525">
            <a:noFill/>
            <a:miter lim="800000"/>
            <a:headEnd/>
            <a:tailEnd/>
          </a:ln>
          <a:effectLst/>
        </p:spPr>
        <p:txBody>
          <a:bodyPr>
            <a:spAutoFit/>
          </a:bodyPr>
          <a:lstStyle/>
          <a:p>
            <a:endParaRPr lang="en-US"/>
          </a:p>
        </p:txBody>
      </p:sp>
      <p:pic>
        <p:nvPicPr>
          <p:cNvPr id="63663" name="Picture 175"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4" name="Picture 176"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5" name="Picture 177"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6" name="Picture 178"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7" name="Picture 179"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8" name="Picture 180"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69" name="Picture 181"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70" name="Picture 182"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71" name="Picture 183"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72" name="Picture 184"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73" name="Picture 185" descr="iws2"/>
          <p:cNvPicPr>
            <a:picLocks noChangeAspect="1" noChangeArrowheads="1"/>
          </p:cNvPicPr>
          <p:nvPr/>
        </p:nvPicPr>
        <p:blipFill>
          <a:blip r:embed="rId24" cstate="print"/>
          <a:srcRect/>
          <a:stretch>
            <a:fillRect/>
          </a:stretch>
        </p:blipFill>
        <p:spPr bwMode="auto">
          <a:xfrm>
            <a:off x="25757188" y="555625"/>
            <a:ext cx="8921750" cy="3162300"/>
          </a:xfrm>
          <a:prstGeom prst="rect">
            <a:avLst/>
          </a:prstGeom>
          <a:noFill/>
        </p:spPr>
      </p:pic>
      <p:pic>
        <p:nvPicPr>
          <p:cNvPr id="63674" name="Picture 186" descr="arrowtransparent"/>
          <p:cNvPicPr>
            <a:picLocks noChangeAspect="1" noChangeArrowheads="1"/>
          </p:cNvPicPr>
          <p:nvPr/>
        </p:nvPicPr>
        <p:blipFill>
          <a:blip r:embed="rId25" cstate="print"/>
          <a:srcRect/>
          <a:stretch>
            <a:fillRect/>
          </a:stretch>
        </p:blipFill>
        <p:spPr bwMode="auto">
          <a:xfrm>
            <a:off x="25757188" y="555625"/>
            <a:ext cx="333375" cy="290513"/>
          </a:xfrm>
          <a:prstGeom prst="rect">
            <a:avLst/>
          </a:prstGeom>
          <a:noFill/>
        </p:spPr>
      </p:pic>
      <p:sp>
        <p:nvSpPr>
          <p:cNvPr id="63675" name="Rectangle 187"/>
          <p:cNvSpPr>
            <a:spLocks noChangeArrowheads="1"/>
          </p:cNvSpPr>
          <p:nvPr/>
        </p:nvSpPr>
        <p:spPr bwMode="auto">
          <a:xfrm>
            <a:off x="-27820938" y="555625"/>
            <a:ext cx="112713" cy="217488"/>
          </a:xfrm>
          <a:prstGeom prst="rect">
            <a:avLst/>
          </a:prstGeom>
          <a:solidFill>
            <a:srgbClr val="E5E3DF"/>
          </a:solidFill>
          <a:ln w="9525">
            <a:noFill/>
            <a:miter lim="800000"/>
            <a:headEnd/>
            <a:tailEnd/>
          </a:ln>
          <a:effectLst/>
        </p:spPr>
        <p:txBody>
          <a:bodyPr>
            <a:spAutoFit/>
          </a:bodyPr>
          <a:lstStyle/>
          <a:p>
            <a:endParaRPr lang="en-US"/>
          </a:p>
        </p:txBody>
      </p:sp>
      <p:pic>
        <p:nvPicPr>
          <p:cNvPr id="63676" name="Picture 188"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677" name="Picture 189"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678" name="Picture 190"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679" name="Picture 191"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680" name="Picture 192" descr="iw2"/>
          <p:cNvPicPr>
            <a:picLocks noChangeAspect="1" noChangeArrowheads="1"/>
          </p:cNvPicPr>
          <p:nvPr/>
        </p:nvPicPr>
        <p:blipFill>
          <a:blip r:embed="rId26" cstate="print"/>
          <a:srcRect/>
          <a:stretch>
            <a:fillRect/>
          </a:stretch>
        </p:blipFill>
        <p:spPr bwMode="auto">
          <a:xfrm>
            <a:off x="25757188" y="555625"/>
            <a:ext cx="5895975" cy="6716713"/>
          </a:xfrm>
          <a:prstGeom prst="rect">
            <a:avLst/>
          </a:prstGeom>
          <a:noFill/>
        </p:spPr>
      </p:pic>
      <p:pic>
        <p:nvPicPr>
          <p:cNvPr id="63681" name="Picture 193" descr="iw_close"/>
          <p:cNvPicPr>
            <a:picLocks noChangeAspect="1" noChangeArrowheads="1"/>
          </p:cNvPicPr>
          <p:nvPr/>
        </p:nvPicPr>
        <p:blipFill>
          <a:blip r:embed="rId27" cstate="print"/>
          <a:srcRect/>
          <a:stretch>
            <a:fillRect/>
          </a:stretch>
        </p:blipFill>
        <p:spPr bwMode="auto">
          <a:xfrm>
            <a:off x="25757188" y="555625"/>
            <a:ext cx="103187" cy="103188"/>
          </a:xfrm>
          <a:prstGeom prst="rect">
            <a:avLst/>
          </a:prstGeom>
          <a:noFill/>
        </p:spPr>
      </p:pic>
      <p:pic>
        <p:nvPicPr>
          <p:cNvPr id="63682" name="Picture 194" descr="iw_plus"/>
          <p:cNvPicPr>
            <a:picLocks noChangeAspect="1" noChangeArrowheads="1"/>
          </p:cNvPicPr>
          <p:nvPr/>
        </p:nvPicPr>
        <p:blipFill>
          <a:blip r:embed="rId28" cstate="print"/>
          <a:srcRect/>
          <a:stretch>
            <a:fillRect/>
          </a:stretch>
        </p:blipFill>
        <p:spPr bwMode="auto">
          <a:xfrm>
            <a:off x="25757188" y="555625"/>
            <a:ext cx="103187" cy="103188"/>
          </a:xfrm>
          <a:prstGeom prst="rect">
            <a:avLst/>
          </a:prstGeom>
          <a:noFill/>
        </p:spPr>
      </p:pic>
      <p:pic>
        <p:nvPicPr>
          <p:cNvPr id="63683" name="Picture 195" descr="iw_minus"/>
          <p:cNvPicPr>
            <a:picLocks noChangeAspect="1" noChangeArrowheads="1"/>
          </p:cNvPicPr>
          <p:nvPr/>
        </p:nvPicPr>
        <p:blipFill>
          <a:blip r:embed="rId29" cstate="print"/>
          <a:srcRect/>
          <a:stretch>
            <a:fillRect/>
          </a:stretch>
        </p:blipFill>
        <p:spPr bwMode="auto">
          <a:xfrm>
            <a:off x="25757188" y="555625"/>
            <a:ext cx="103187" cy="103188"/>
          </a:xfrm>
          <a:prstGeom prst="rect">
            <a:avLst/>
          </a:prstGeom>
          <a:noFill/>
        </p:spPr>
      </p:pic>
      <p:sp>
        <p:nvSpPr>
          <p:cNvPr id="63684" name="Rectangle 196"/>
          <p:cNvSpPr>
            <a:spLocks noChangeArrowheads="1"/>
          </p:cNvSpPr>
          <p:nvPr/>
        </p:nvSpPr>
        <p:spPr bwMode="auto">
          <a:xfrm>
            <a:off x="25736550" y="677863"/>
            <a:ext cx="184150" cy="6448425"/>
          </a:xfrm>
          <a:prstGeom prst="rect">
            <a:avLst/>
          </a:prstGeom>
          <a:solidFill>
            <a:srgbClr val="E5E3DF"/>
          </a:solidFill>
          <a:ln w="9525">
            <a:noFill/>
            <a:miter lim="800000"/>
            <a:headEnd/>
            <a:tailEnd/>
          </a:ln>
          <a:effectLst/>
        </p:spPr>
        <p:txBody>
          <a:bodyPr>
            <a:spAutoFit/>
          </a:bodyPr>
          <a:lstStyle/>
          <a:p>
            <a:pPr algn="r"/>
            <a:r>
              <a:rPr lang="en-US" sz="800" u="sng">
                <a:solidFill>
                  <a:srgbClr val="000000"/>
                </a:solidFill>
                <a:latin typeface="Times New Roman"/>
                <a:cs typeface="Arial" charset="0"/>
              </a:rPr>
              <a:t>©</a:t>
            </a:r>
            <a:r>
              <a:rPr lang="en-US" sz="800" u="sng">
                <a:solidFill>
                  <a:srgbClr val="000000"/>
                </a:solidFill>
                <a:latin typeface="Arial" charset="0"/>
                <a:cs typeface="Arial" charset="0"/>
              </a:rPr>
              <a:t>2008 Google - Map data </a:t>
            </a:r>
            <a:r>
              <a:rPr lang="en-US" sz="800" u="sng">
                <a:solidFill>
                  <a:srgbClr val="000000"/>
                </a:solidFill>
                <a:latin typeface="Times New Roman"/>
                <a:cs typeface="Arial" charset="0"/>
              </a:rPr>
              <a:t>©</a:t>
            </a:r>
            <a:r>
              <a:rPr lang="en-US" sz="800" u="sng">
                <a:solidFill>
                  <a:srgbClr val="000000"/>
                </a:solidFill>
                <a:latin typeface="Arial" charset="0"/>
                <a:cs typeface="Arial" charset="0"/>
              </a:rPr>
              <a:t>2008 NAVTEQ</a:t>
            </a:r>
            <a:r>
              <a:rPr lang="en-US" sz="800" u="sng">
                <a:solidFill>
                  <a:srgbClr val="000000"/>
                </a:solidFill>
                <a:latin typeface="Times New Roman"/>
                <a:cs typeface="Arial" charset="0"/>
              </a:rPr>
              <a:t>™</a:t>
            </a:r>
            <a:r>
              <a:rPr lang="en-US" sz="800" u="sng">
                <a:solidFill>
                  <a:srgbClr val="000000"/>
                </a:solidFill>
                <a:latin typeface="Arial" charset="0"/>
                <a:cs typeface="Arial" charset="0"/>
              </a:rPr>
              <a:t> - </a:t>
            </a:r>
            <a:r>
              <a:rPr lang="en-US" sz="800">
                <a:solidFill>
                  <a:srgbClr val="7777CC"/>
                </a:solidFill>
                <a:latin typeface="Arial" charset="0"/>
                <a:cs typeface="Arial" charset="0"/>
                <a:hlinkClick r:id="rId30"/>
              </a:rPr>
              <a:t>Terms of Use</a:t>
            </a:r>
            <a:endParaRPr lang="en-US"/>
          </a:p>
        </p:txBody>
      </p:sp>
      <p:sp>
        <p:nvSpPr>
          <p:cNvPr id="63685" name="Rectangle 197"/>
          <p:cNvSpPr>
            <a:spLocks noChangeArrowheads="1"/>
          </p:cNvSpPr>
          <p:nvPr/>
        </p:nvSpPr>
        <p:spPr bwMode="auto">
          <a:xfrm>
            <a:off x="25795288" y="635000"/>
            <a:ext cx="112712" cy="217488"/>
          </a:xfrm>
          <a:prstGeom prst="rect">
            <a:avLst/>
          </a:prstGeom>
          <a:solidFill>
            <a:srgbClr val="E5E3DF"/>
          </a:solidFill>
          <a:ln w="9525">
            <a:noFill/>
            <a:miter lim="800000"/>
            <a:headEnd/>
            <a:tailEnd/>
          </a:ln>
          <a:effectLst/>
        </p:spPr>
        <p:txBody>
          <a:bodyPr>
            <a:spAutoFit/>
          </a:bodyPr>
          <a:lstStyle/>
          <a:p>
            <a:endParaRPr lang="en-US"/>
          </a:p>
        </p:txBody>
      </p:sp>
      <p:sp>
        <p:nvSpPr>
          <p:cNvPr id="63686" name="Rectangle 198"/>
          <p:cNvSpPr>
            <a:spLocks noChangeArrowheads="1"/>
          </p:cNvSpPr>
          <p:nvPr/>
        </p:nvSpPr>
        <p:spPr bwMode="auto">
          <a:xfrm>
            <a:off x="25795288" y="635000"/>
            <a:ext cx="315912" cy="3108325"/>
          </a:xfrm>
          <a:prstGeom prst="rect">
            <a:avLst/>
          </a:prstGeom>
          <a:solidFill>
            <a:srgbClr val="E5E3DF"/>
          </a:solidFill>
          <a:ln w="9525">
            <a:noFill/>
            <a:miter lim="800000"/>
            <a:headEnd/>
            <a:tailEnd/>
          </a:ln>
          <a:effectLst/>
        </p:spPr>
        <p:txBody>
          <a:bodyPr>
            <a:spAutoFit/>
          </a:bodyPr>
          <a:lstStyle/>
          <a:p>
            <a:endParaRPr lang="en-US"/>
          </a:p>
        </p:txBody>
      </p:sp>
      <p:pic>
        <p:nvPicPr>
          <p:cNvPr id="63687" name="Picture 199"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88" name="Picture 200"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89" name="Picture 201"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sp>
        <p:nvSpPr>
          <p:cNvPr id="63690" name="Rectangle 202"/>
          <p:cNvSpPr>
            <a:spLocks noChangeArrowheads="1"/>
          </p:cNvSpPr>
          <p:nvPr/>
        </p:nvSpPr>
        <p:spPr bwMode="auto">
          <a:xfrm>
            <a:off x="25795288" y="892175"/>
            <a:ext cx="444500" cy="296863"/>
          </a:xfrm>
          <a:prstGeom prst="rect">
            <a:avLst/>
          </a:prstGeom>
          <a:solidFill>
            <a:srgbClr val="E5E3DF"/>
          </a:solidFill>
          <a:ln w="9525">
            <a:noFill/>
            <a:miter lim="800000"/>
            <a:headEnd/>
            <a:tailEnd/>
          </a:ln>
          <a:effectLst/>
        </p:spPr>
        <p:txBody>
          <a:bodyPr>
            <a:spAutoFit/>
          </a:bodyPr>
          <a:lstStyle/>
          <a:p>
            <a:endParaRPr lang="en-US"/>
          </a:p>
        </p:txBody>
      </p:sp>
      <p:pic>
        <p:nvPicPr>
          <p:cNvPr id="63691" name="Picture 203"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92" name="Picture 204"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93" name="Picture 205"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94" name="Picture 206"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pic>
        <p:nvPicPr>
          <p:cNvPr id="63695" name="Picture 207" descr="mapcontrols2"/>
          <p:cNvPicPr>
            <a:picLocks noChangeAspect="1" noChangeArrowheads="1"/>
          </p:cNvPicPr>
          <p:nvPr/>
        </p:nvPicPr>
        <p:blipFill>
          <a:blip r:embed="rId31" cstate="print"/>
          <a:srcRect/>
          <a:stretch>
            <a:fillRect/>
          </a:stretch>
        </p:blipFill>
        <p:spPr bwMode="auto">
          <a:xfrm>
            <a:off x="25757188" y="555625"/>
            <a:ext cx="504825" cy="3913188"/>
          </a:xfrm>
          <a:prstGeom prst="rect">
            <a:avLst/>
          </a:prstGeom>
          <a:noFill/>
        </p:spPr>
      </p:pic>
      <p:sp>
        <p:nvSpPr>
          <p:cNvPr id="63696" name="Rectangle 208"/>
          <p:cNvSpPr>
            <a:spLocks noChangeArrowheads="1"/>
          </p:cNvSpPr>
          <p:nvPr/>
        </p:nvSpPr>
        <p:spPr bwMode="auto">
          <a:xfrm>
            <a:off x="25763538" y="892175"/>
            <a:ext cx="184150" cy="947738"/>
          </a:xfrm>
          <a:prstGeom prst="rect">
            <a:avLst/>
          </a:prstGeom>
          <a:solidFill>
            <a:srgbClr val="E5E3DF"/>
          </a:solidFill>
          <a:ln w="9525">
            <a:noFill/>
            <a:miter lim="800000"/>
            <a:headEnd/>
            <a:tailEnd/>
          </a:ln>
          <a:effectLst/>
        </p:spPr>
        <p:txBody>
          <a:bodyPr>
            <a:spAutoFit/>
          </a:bodyPr>
          <a:lstStyle/>
          <a:p>
            <a:r>
              <a:rPr lang="en-US" sz="800">
                <a:solidFill>
                  <a:srgbClr val="000000"/>
                </a:solidFill>
                <a:latin typeface="Arial" charset="0"/>
                <a:cs typeface="Arial" charset="0"/>
              </a:rPr>
              <a:t>1000 ft</a:t>
            </a:r>
            <a:endParaRPr lang="en-US"/>
          </a:p>
        </p:txBody>
      </p:sp>
      <p:sp>
        <p:nvSpPr>
          <p:cNvPr id="63697" name="Rectangle 209"/>
          <p:cNvSpPr>
            <a:spLocks noChangeArrowheads="1"/>
          </p:cNvSpPr>
          <p:nvPr/>
        </p:nvSpPr>
        <p:spPr bwMode="auto">
          <a:xfrm>
            <a:off x="25763538" y="727075"/>
            <a:ext cx="184150" cy="703263"/>
          </a:xfrm>
          <a:prstGeom prst="rect">
            <a:avLst/>
          </a:prstGeom>
          <a:solidFill>
            <a:srgbClr val="E5E3DF"/>
          </a:solidFill>
          <a:ln w="9525">
            <a:noFill/>
            <a:miter lim="800000"/>
            <a:headEnd/>
            <a:tailEnd/>
          </a:ln>
          <a:effectLst/>
        </p:spPr>
        <p:txBody>
          <a:bodyPr>
            <a:spAutoFit/>
          </a:bodyPr>
          <a:lstStyle/>
          <a:p>
            <a:r>
              <a:rPr lang="en-US" sz="800">
                <a:solidFill>
                  <a:srgbClr val="000000"/>
                </a:solidFill>
                <a:latin typeface="Arial" charset="0"/>
                <a:cs typeface="Arial" charset="0"/>
              </a:rPr>
              <a:t>200 m</a:t>
            </a:r>
            <a:endParaRPr lang="en-US"/>
          </a:p>
        </p:txBody>
      </p:sp>
      <p:sp>
        <p:nvSpPr>
          <p:cNvPr id="63698" name="Rectangle 210"/>
          <p:cNvSpPr>
            <a:spLocks noChangeArrowheads="1"/>
          </p:cNvSpPr>
          <p:nvPr/>
        </p:nvSpPr>
        <p:spPr bwMode="auto">
          <a:xfrm>
            <a:off x="25757188" y="1320800"/>
            <a:ext cx="322262" cy="457200"/>
          </a:xfrm>
          <a:prstGeom prst="rect">
            <a:avLst/>
          </a:prstGeom>
          <a:solidFill>
            <a:srgbClr val="E5E3DF"/>
          </a:solidFill>
          <a:ln w="9525">
            <a:noFill/>
            <a:miter lim="800000"/>
            <a:headEnd/>
            <a:tailEnd/>
          </a:ln>
          <a:effectLst/>
        </p:spPr>
        <p:txBody>
          <a:bodyPr>
            <a:spAutoFit/>
          </a:bodyPr>
          <a:lstStyle/>
          <a:p>
            <a:endParaRPr lang="en-US"/>
          </a:p>
        </p:txBody>
      </p:sp>
      <p:sp>
        <p:nvSpPr>
          <p:cNvPr id="63699" name="Rectangle 211"/>
          <p:cNvSpPr>
            <a:spLocks noChangeArrowheads="1"/>
          </p:cNvSpPr>
          <p:nvPr/>
        </p:nvSpPr>
        <p:spPr bwMode="auto">
          <a:xfrm>
            <a:off x="25757188" y="1320800"/>
            <a:ext cx="112712" cy="217488"/>
          </a:xfrm>
          <a:prstGeom prst="rect">
            <a:avLst/>
          </a:prstGeom>
          <a:solidFill>
            <a:srgbClr val="FFFFFF"/>
          </a:solidFill>
          <a:ln w="9525">
            <a:noFill/>
            <a:miter lim="800000"/>
            <a:headEnd/>
            <a:tailEnd/>
          </a:ln>
          <a:effectLst/>
        </p:spPr>
        <p:txBody>
          <a:bodyPr>
            <a:spAutoFit/>
          </a:bodyPr>
          <a:lstStyle/>
          <a:p>
            <a:endParaRPr lang="en-US"/>
          </a:p>
        </p:txBody>
      </p:sp>
      <p:sp>
        <p:nvSpPr>
          <p:cNvPr id="63700" name="Rectangle 212"/>
          <p:cNvSpPr>
            <a:spLocks noChangeArrowheads="1"/>
          </p:cNvSpPr>
          <p:nvPr/>
        </p:nvSpPr>
        <p:spPr bwMode="auto">
          <a:xfrm>
            <a:off x="25757188" y="1320800"/>
            <a:ext cx="112712" cy="217488"/>
          </a:xfrm>
          <a:prstGeom prst="rect">
            <a:avLst/>
          </a:prstGeom>
          <a:solidFill>
            <a:srgbClr val="FFFFFF"/>
          </a:solidFill>
          <a:ln w="9525">
            <a:noFill/>
            <a:miter lim="800000"/>
            <a:headEnd/>
            <a:tailEnd/>
          </a:ln>
          <a:effectLst/>
        </p:spPr>
        <p:txBody>
          <a:bodyPr>
            <a:spAutoFit/>
          </a:bodyPr>
          <a:lstStyle/>
          <a:p>
            <a:endParaRPr lang="en-US"/>
          </a:p>
        </p:txBody>
      </p:sp>
      <p:pic>
        <p:nvPicPr>
          <p:cNvPr id="63701" name="Picture 213" descr="arrow-white"/>
          <p:cNvPicPr>
            <a:picLocks noChangeAspect="1" noChangeArrowheads="1"/>
          </p:cNvPicPr>
          <p:nvPr/>
        </p:nvPicPr>
        <p:blipFill>
          <a:blip r:embed="rId32" cstate="print"/>
          <a:srcRect/>
          <a:stretch>
            <a:fillRect/>
          </a:stretch>
        </p:blipFill>
        <p:spPr bwMode="auto">
          <a:xfrm>
            <a:off x="25757188" y="555625"/>
            <a:ext cx="196850" cy="290513"/>
          </a:xfrm>
          <a:prstGeom prst="rect">
            <a:avLst/>
          </a:prstGeom>
          <a:noFill/>
        </p:spPr>
      </p:pic>
      <p:grpSp>
        <p:nvGrpSpPr>
          <p:cNvPr id="63702" name="Group 214"/>
          <p:cNvGrpSpPr>
            <a:grpSpLocks/>
          </p:cNvGrpSpPr>
          <p:nvPr/>
        </p:nvGrpSpPr>
        <p:grpSpPr bwMode="auto">
          <a:xfrm>
            <a:off x="25757188" y="1320800"/>
            <a:ext cx="112712" cy="217488"/>
            <a:chOff x="0" y="482"/>
            <a:chExt cx="255" cy="385"/>
          </a:xfrm>
        </p:grpSpPr>
        <p:grpSp>
          <p:nvGrpSpPr>
            <p:cNvPr id="63703" name="Group 215"/>
            <p:cNvGrpSpPr>
              <a:grpSpLocks/>
            </p:cNvGrpSpPr>
            <p:nvPr/>
          </p:nvGrpSpPr>
          <p:grpSpPr bwMode="auto">
            <a:xfrm>
              <a:off x="0" y="482"/>
              <a:ext cx="17" cy="385"/>
              <a:chOff x="0" y="482"/>
              <a:chExt cx="17" cy="385"/>
            </a:xfrm>
          </p:grpSpPr>
          <p:sp>
            <p:nvSpPr>
              <p:cNvPr id="63704" name="Rectangle 216"/>
              <p:cNvSpPr>
                <a:spLocks noChangeArrowheads="1"/>
              </p:cNvSpPr>
              <p:nvPr/>
            </p:nvSpPr>
            <p:spPr bwMode="auto">
              <a:xfrm>
                <a:off x="0" y="482"/>
                <a:ext cx="17" cy="385"/>
              </a:xfrm>
              <a:prstGeom prst="rect">
                <a:avLst/>
              </a:prstGeom>
              <a:solidFill>
                <a:srgbClr val="FFFFFF"/>
              </a:solidFill>
              <a:ln w="9525">
                <a:noFill/>
                <a:miter lim="800000"/>
                <a:headEnd/>
                <a:tailEnd/>
              </a:ln>
              <a:effectLst/>
            </p:spPr>
            <p:txBody>
              <a:bodyPr/>
              <a:lstStyle/>
              <a:p>
                <a:endParaRPr lang="en-US"/>
              </a:p>
            </p:txBody>
          </p:sp>
          <p:sp>
            <p:nvSpPr>
              <p:cNvPr id="63705" name="Rectangle 217"/>
              <p:cNvSpPr>
                <a:spLocks noChangeArrowheads="1"/>
              </p:cNvSpPr>
              <p:nvPr/>
            </p:nvSpPr>
            <p:spPr bwMode="auto">
              <a:xfrm>
                <a:off x="0" y="492"/>
                <a:ext cx="0" cy="268"/>
              </a:xfrm>
              <a:prstGeom prst="rect">
                <a:avLst/>
              </a:prstGeom>
              <a:solidFill>
                <a:srgbClr val="FFFFFF"/>
              </a:solidFill>
              <a:ln w="9525">
                <a:noFill/>
                <a:miter lim="800000"/>
                <a:headEnd/>
                <a:tailEnd/>
              </a:ln>
              <a:effectLst/>
            </p:spPr>
            <p:txBody>
              <a:bodyPr>
                <a:spAutoFit/>
              </a:bodyPr>
              <a:lstStyle/>
              <a:p>
                <a:endParaRPr lang="en-US"/>
              </a:p>
            </p:txBody>
          </p:sp>
        </p:grpSp>
        <p:sp>
          <p:nvSpPr>
            <p:cNvPr id="63706" name="Rectangle 218"/>
            <p:cNvSpPr>
              <a:spLocks noChangeArrowheads="1"/>
            </p:cNvSpPr>
            <p:nvPr/>
          </p:nvSpPr>
          <p:spPr bwMode="auto">
            <a:xfrm>
              <a:off x="17" y="492"/>
              <a:ext cx="238" cy="268"/>
            </a:xfrm>
            <a:prstGeom prst="rect">
              <a:avLst/>
            </a:prstGeom>
            <a:solidFill>
              <a:srgbClr val="FFFFFF"/>
            </a:solidFill>
            <a:ln w="9525">
              <a:noFill/>
              <a:miter lim="800000"/>
              <a:headEnd/>
              <a:tailEnd/>
            </a:ln>
            <a:effectLst/>
          </p:spPr>
          <p:txBody>
            <a:bodyPr/>
            <a:lstStyle/>
            <a:p>
              <a:pPr fontAlgn="t"/>
              <a:r>
                <a:rPr lang="en-US" sz="200">
                  <a:solidFill>
                    <a:srgbClr val="000000"/>
                  </a:solidFill>
                </a:rPr>
                <a:t>Corolla, NC 27927</a:t>
              </a:r>
              <a:br>
                <a:rPr lang="en-US" sz="200">
                  <a:solidFill>
                    <a:srgbClr val="000000"/>
                  </a:solidFill>
                </a:rPr>
              </a:br>
              <a:endParaRPr lang="en-US"/>
            </a:p>
          </p:txBody>
        </p:sp>
      </p:grpSp>
      <p:sp>
        <p:nvSpPr>
          <p:cNvPr id="63707" name="Rectangle 219"/>
          <p:cNvSpPr>
            <a:spLocks noChangeArrowheads="1"/>
          </p:cNvSpPr>
          <p:nvPr/>
        </p:nvSpPr>
        <p:spPr bwMode="auto">
          <a:xfrm>
            <a:off x="25720675" y="1931988"/>
            <a:ext cx="184150" cy="1506537"/>
          </a:xfrm>
          <a:prstGeom prst="rect">
            <a:avLst/>
          </a:prstGeom>
          <a:solidFill>
            <a:srgbClr val="FFFFFF"/>
          </a:solidFill>
          <a:ln w="9525">
            <a:noFill/>
            <a:miter lim="800000"/>
            <a:headEnd/>
            <a:tailEnd/>
          </a:ln>
          <a:effectLst/>
        </p:spPr>
        <p:txBody>
          <a:bodyPr bIns="79350">
            <a:spAutoFit/>
          </a:bodyPr>
          <a:lstStyle/>
          <a:p>
            <a:pPr fontAlgn="t"/>
            <a:r>
              <a:rPr lang="en-US" sz="300">
                <a:solidFill>
                  <a:srgbClr val="000000"/>
                </a:solidFill>
                <a:hlinkClick r:id="rId33"/>
              </a:rPr>
              <a:t>Make this my default location</a:t>
            </a:r>
            <a:r>
              <a:rPr lang="en-US" sz="300">
                <a:solidFill>
                  <a:srgbClr val="000000"/>
                </a:solidFill>
              </a:rPr>
              <a:t> </a:t>
            </a:r>
            <a:endParaRPr lang="en-US"/>
          </a:p>
        </p:txBody>
      </p:sp>
      <p:sp>
        <p:nvSpPr>
          <p:cNvPr id="63708" name="Rectangle 220"/>
          <p:cNvSpPr>
            <a:spLocks noChangeArrowheads="1"/>
          </p:cNvSpPr>
          <p:nvPr/>
        </p:nvSpPr>
        <p:spPr bwMode="auto">
          <a:xfrm>
            <a:off x="25757188" y="2103438"/>
            <a:ext cx="112712" cy="217487"/>
          </a:xfrm>
          <a:prstGeom prst="rect">
            <a:avLst/>
          </a:prstGeom>
          <a:solidFill>
            <a:srgbClr val="FFFFFF"/>
          </a:solidFill>
          <a:ln w="9525">
            <a:noFill/>
            <a:miter lim="800000"/>
            <a:headEnd/>
            <a:tailEnd/>
          </a:ln>
          <a:effectLst/>
        </p:spPr>
        <p:txBody>
          <a:bodyPr>
            <a:spAutoFit/>
          </a:bodyPr>
          <a:lstStyle/>
          <a:p>
            <a:endParaRPr lang="en-US"/>
          </a:p>
        </p:txBody>
      </p:sp>
      <p:sp>
        <p:nvSpPr>
          <p:cNvPr id="63709" name="Rectangle 221"/>
          <p:cNvSpPr>
            <a:spLocks noChangeArrowheads="1"/>
          </p:cNvSpPr>
          <p:nvPr/>
        </p:nvSpPr>
        <p:spPr bwMode="auto">
          <a:xfrm>
            <a:off x="25757188" y="2103438"/>
            <a:ext cx="112712" cy="217487"/>
          </a:xfrm>
          <a:prstGeom prst="rect">
            <a:avLst/>
          </a:prstGeom>
          <a:solidFill>
            <a:srgbClr val="FFFFFF"/>
          </a:solidFill>
          <a:ln w="9525">
            <a:noFill/>
            <a:miter lim="800000"/>
            <a:headEnd/>
            <a:tailEnd/>
          </a:ln>
          <a:effectLst/>
        </p:spPr>
        <p:txBody>
          <a:bodyPr>
            <a:spAutoFit/>
          </a:bodyPr>
          <a:lstStyle/>
          <a:p>
            <a:endParaRPr lang="en-US"/>
          </a:p>
        </p:txBody>
      </p:sp>
      <p:sp>
        <p:nvSpPr>
          <p:cNvPr id="63710" name="Rectangle 222"/>
          <p:cNvSpPr>
            <a:spLocks noChangeArrowheads="1"/>
          </p:cNvSpPr>
          <p:nvPr/>
        </p:nvSpPr>
        <p:spPr bwMode="auto">
          <a:xfrm>
            <a:off x="25720675" y="2051050"/>
            <a:ext cx="184150" cy="2008188"/>
          </a:xfrm>
          <a:prstGeom prst="rect">
            <a:avLst/>
          </a:prstGeom>
          <a:solidFill>
            <a:srgbClr val="FFFFFF"/>
          </a:solidFill>
          <a:ln w="9525">
            <a:noFill/>
            <a:miter lim="800000"/>
            <a:headEnd/>
            <a:tailEnd/>
          </a:ln>
          <a:effectLst/>
        </p:spPr>
        <p:txBody>
          <a:bodyPr tIns="274551">
            <a:spAutoFit/>
          </a:bodyPr>
          <a:lstStyle/>
          <a:p>
            <a:pPr fontAlgn="ctr"/>
            <a:r>
              <a:rPr lang="en-US" sz="300" b="1">
                <a:solidFill>
                  <a:srgbClr val="000000"/>
                </a:solidFill>
              </a:rPr>
              <a:t>Popular searches near this location</a:t>
            </a:r>
            <a:r>
              <a:rPr lang="en-US" sz="300" b="1" u="sng" baseline="30000">
                <a:solidFill>
                  <a:srgbClr val="CC0000"/>
                </a:solidFill>
              </a:rPr>
              <a:t>  </a:t>
            </a:r>
            <a:endParaRPr lang="en-US"/>
          </a:p>
        </p:txBody>
      </p:sp>
      <p:sp>
        <p:nvSpPr>
          <p:cNvPr id="63711" name="Rectangle 223"/>
          <p:cNvSpPr>
            <a:spLocks noChangeArrowheads="1"/>
          </p:cNvSpPr>
          <p:nvPr/>
        </p:nvSpPr>
        <p:spPr bwMode="auto">
          <a:xfrm>
            <a:off x="25720675" y="2470150"/>
            <a:ext cx="184150" cy="782638"/>
          </a:xfrm>
          <a:prstGeom prst="rect">
            <a:avLst/>
          </a:prstGeom>
          <a:noFill/>
          <a:ln w="9525">
            <a:noFill/>
            <a:miter lim="800000"/>
            <a:headEnd/>
            <a:tailEnd/>
          </a:ln>
          <a:effectLst/>
        </p:spPr>
        <p:txBody>
          <a:bodyPr>
            <a:spAutoFit/>
          </a:bodyPr>
          <a:lstStyle/>
          <a:p>
            <a:pPr fontAlgn="ctr"/>
            <a:r>
              <a:rPr lang="en-US" sz="300">
                <a:solidFill>
                  <a:srgbClr val="000000"/>
                </a:solidFill>
                <a:hlinkClick r:id="rId34"/>
              </a:rPr>
              <a:t>norfolk airport</a:t>
            </a:r>
            <a:endParaRPr lang="en-US"/>
          </a:p>
        </p:txBody>
      </p:sp>
      <p:sp>
        <p:nvSpPr>
          <p:cNvPr id="63712" name="Rectangle 224"/>
          <p:cNvSpPr>
            <a:spLocks noChangeArrowheads="1"/>
          </p:cNvSpPr>
          <p:nvPr/>
        </p:nvSpPr>
        <p:spPr bwMode="auto">
          <a:xfrm>
            <a:off x="25720675" y="2608263"/>
            <a:ext cx="184150" cy="5981700"/>
          </a:xfrm>
          <a:prstGeom prst="rect">
            <a:avLst/>
          </a:prstGeom>
          <a:solidFill>
            <a:srgbClr val="FFFFFF"/>
          </a:solidFill>
          <a:ln w="9525">
            <a:noFill/>
            <a:miter lim="800000"/>
            <a:headEnd/>
            <a:tailEnd/>
          </a:ln>
          <a:effectLst/>
        </p:spPr>
        <p:txBody>
          <a:bodyPr>
            <a:spAutoFit/>
          </a:bodyPr>
          <a:lstStyle/>
          <a:p>
            <a:pPr fontAlgn="ctr"/>
            <a:r>
              <a:rPr lang="en-US" sz="300">
                <a:solidFill>
                  <a:srgbClr val="000000"/>
                </a:solidFill>
              </a:rPr>
              <a:t/>
            </a:r>
            <a:br>
              <a:rPr lang="en-US" sz="300">
                <a:solidFill>
                  <a:srgbClr val="000000"/>
                </a:solidFill>
              </a:rPr>
            </a:br>
            <a:r>
              <a:rPr lang="en-US" sz="300">
                <a:solidFill>
                  <a:srgbClr val="000000"/>
                </a:solidFill>
                <a:hlinkClick r:id="rId35"/>
              </a:rPr>
              <a:t>grocery stores</a:t>
            </a:r>
            <a:r>
              <a:rPr lang="en-US" sz="300">
                <a:solidFill>
                  <a:srgbClr val="000000"/>
                </a:solidFill>
              </a:rPr>
              <a:t/>
            </a:r>
            <a:br>
              <a:rPr lang="en-US" sz="300">
                <a:solidFill>
                  <a:srgbClr val="000000"/>
                </a:solidFill>
              </a:rPr>
            </a:br>
            <a:r>
              <a:rPr lang="en-US" sz="300">
                <a:solidFill>
                  <a:srgbClr val="000000"/>
                </a:solidFill>
                <a:hlinkClick r:id="rId36"/>
              </a:rPr>
              <a:t>golf</a:t>
            </a:r>
            <a:r>
              <a:rPr lang="en-US" sz="300">
                <a:solidFill>
                  <a:srgbClr val="000000"/>
                </a:solidFill>
              </a:rPr>
              <a:t/>
            </a:r>
            <a:br>
              <a:rPr lang="en-US" sz="300">
                <a:solidFill>
                  <a:srgbClr val="000000"/>
                </a:solidFill>
              </a:rPr>
            </a:br>
            <a:r>
              <a:rPr lang="en-US" sz="300">
                <a:solidFill>
                  <a:srgbClr val="000000"/>
                </a:solidFill>
                <a:hlinkClick r:id="rId37"/>
              </a:rPr>
              <a:t>currituck beach lighthouse</a:t>
            </a:r>
            <a:r>
              <a:rPr lang="en-US" sz="300">
                <a:solidFill>
                  <a:srgbClr val="000000"/>
                </a:solidFill>
              </a:rPr>
              <a:t/>
            </a:r>
            <a:br>
              <a:rPr lang="en-US" sz="300">
                <a:solidFill>
                  <a:srgbClr val="000000"/>
                </a:solidFill>
              </a:rPr>
            </a:br>
            <a:r>
              <a:rPr lang="en-US" sz="300">
                <a:solidFill>
                  <a:srgbClr val="000000"/>
                </a:solidFill>
                <a:hlinkClick r:id="rId38"/>
              </a:rPr>
              <a:t>harris teeter</a:t>
            </a:r>
            <a:r>
              <a:rPr lang="en-US" sz="300">
                <a:solidFill>
                  <a:srgbClr val="000000"/>
                </a:solidFill>
              </a:rPr>
              <a:t/>
            </a:r>
            <a:br>
              <a:rPr lang="en-US" sz="300">
                <a:solidFill>
                  <a:srgbClr val="000000"/>
                </a:solidFill>
              </a:rPr>
            </a:br>
            <a:r>
              <a:rPr lang="en-US" sz="300">
                <a:solidFill>
                  <a:srgbClr val="000000"/>
                </a:solidFill>
                <a:hlinkClick r:id="rId39"/>
              </a:rPr>
              <a:t>outer banks</a:t>
            </a:r>
            <a:r>
              <a:rPr lang="en-US" sz="300">
                <a:solidFill>
                  <a:srgbClr val="000000"/>
                </a:solidFill>
              </a:rPr>
              <a:t/>
            </a:r>
            <a:br>
              <a:rPr lang="en-US" sz="300">
                <a:solidFill>
                  <a:srgbClr val="000000"/>
                </a:solidFill>
              </a:rPr>
            </a:br>
            <a:r>
              <a:rPr lang="en-US" sz="300">
                <a:solidFill>
                  <a:srgbClr val="000000"/>
                </a:solidFill>
                <a:hlinkClick r:id="rId40"/>
              </a:rPr>
              <a:t>beer</a:t>
            </a:r>
            <a:r>
              <a:rPr lang="en-US" sz="300">
                <a:solidFill>
                  <a:srgbClr val="000000"/>
                </a:solidFill>
              </a:rPr>
              <a:t/>
            </a:r>
            <a:br>
              <a:rPr lang="en-US" sz="300">
                <a:solidFill>
                  <a:srgbClr val="000000"/>
                </a:solidFill>
              </a:rPr>
            </a:br>
            <a:r>
              <a:rPr lang="en-US" sz="300">
                <a:solidFill>
                  <a:srgbClr val="000000"/>
                </a:solidFill>
                <a:hlinkClick r:id="rId41"/>
              </a:rPr>
              <a:t>inn at corolla lighthouse</a:t>
            </a:r>
            <a:r>
              <a:rPr lang="en-US" sz="300">
                <a:solidFill>
                  <a:srgbClr val="000000"/>
                </a:solidFill>
              </a:rPr>
              <a:t/>
            </a:r>
            <a:br>
              <a:rPr lang="en-US" sz="300">
                <a:solidFill>
                  <a:srgbClr val="000000"/>
                </a:solidFill>
              </a:rPr>
            </a:br>
            <a:r>
              <a:rPr lang="en-US" sz="300">
                <a:solidFill>
                  <a:srgbClr val="000000"/>
                </a:solidFill>
                <a:hlinkClick r:id="rId42"/>
              </a:rPr>
              <a:t>seafood</a:t>
            </a:r>
            <a:r>
              <a:rPr lang="en-US" sz="300">
                <a:solidFill>
                  <a:srgbClr val="000000"/>
                </a:solidFill>
              </a:rPr>
              <a:t/>
            </a:r>
            <a:br>
              <a:rPr lang="en-US" sz="300">
                <a:solidFill>
                  <a:srgbClr val="000000"/>
                </a:solidFill>
              </a:rPr>
            </a:br>
            <a:r>
              <a:rPr lang="en-US" sz="300">
                <a:solidFill>
                  <a:srgbClr val="000000"/>
                </a:solidFill>
                <a:hlinkClick r:id="rId45"/>
              </a:rPr>
              <a:t>twiddy</a:t>
            </a:r>
            <a:r>
              <a:rPr lang="en-US" sz="300">
                <a:solidFill>
                  <a:srgbClr val="000000"/>
                </a:solidFill>
              </a:rPr>
              <a:t/>
            </a:r>
            <a:br>
              <a:rPr lang="en-US" sz="300">
                <a:solidFill>
                  <a:srgbClr val="000000"/>
                </a:solidFill>
              </a:rPr>
            </a:br>
            <a:endParaRPr lang="en-US"/>
          </a:p>
        </p:txBody>
      </p:sp>
      <p:grpSp>
        <p:nvGrpSpPr>
          <p:cNvPr id="63713" name="Group 225"/>
          <p:cNvGrpSpPr>
            <a:grpSpLocks/>
          </p:cNvGrpSpPr>
          <p:nvPr/>
        </p:nvGrpSpPr>
        <p:grpSpPr bwMode="auto">
          <a:xfrm>
            <a:off x="25814338" y="1320800"/>
            <a:ext cx="112712" cy="217488"/>
            <a:chOff x="0" y="482"/>
            <a:chExt cx="8640" cy="78"/>
          </a:xfrm>
        </p:grpSpPr>
        <p:sp>
          <p:nvSpPr>
            <p:cNvPr id="63714" name="Rectangle 226"/>
            <p:cNvSpPr>
              <a:spLocks noChangeArrowheads="1"/>
            </p:cNvSpPr>
            <p:nvPr/>
          </p:nvSpPr>
          <p:spPr bwMode="auto">
            <a:xfrm>
              <a:off x="0" y="482"/>
              <a:ext cx="4320" cy="78"/>
            </a:xfrm>
            <a:prstGeom prst="rect">
              <a:avLst/>
            </a:prstGeom>
            <a:solidFill>
              <a:srgbClr val="FFFFFF"/>
            </a:solidFill>
            <a:ln w="9525">
              <a:noFill/>
              <a:miter lim="800000"/>
              <a:headEnd/>
              <a:tailEnd/>
            </a:ln>
            <a:effectLst/>
          </p:spPr>
          <p:txBody>
            <a:bodyPr>
              <a:spAutoFit/>
            </a:bodyPr>
            <a:lstStyle/>
            <a:p>
              <a:endParaRPr lang="en-US"/>
            </a:p>
          </p:txBody>
        </p:sp>
        <p:sp>
          <p:nvSpPr>
            <p:cNvPr id="63715" name="Rectangle 227"/>
            <p:cNvSpPr>
              <a:spLocks noChangeArrowheads="1"/>
            </p:cNvSpPr>
            <p:nvPr/>
          </p:nvSpPr>
          <p:spPr bwMode="auto">
            <a:xfrm>
              <a:off x="4320" y="482"/>
              <a:ext cx="4320" cy="78"/>
            </a:xfrm>
            <a:prstGeom prst="rect">
              <a:avLst/>
            </a:prstGeom>
            <a:solidFill>
              <a:srgbClr val="FFFFFF"/>
            </a:solidFill>
            <a:ln w="9525">
              <a:noFill/>
              <a:miter lim="800000"/>
              <a:headEnd/>
              <a:tailEnd/>
            </a:ln>
            <a:effectLst/>
          </p:spPr>
          <p:txBody>
            <a:bodyPr>
              <a:spAutoFit/>
            </a:bodyPr>
            <a:lstStyle/>
            <a:p>
              <a:endParaRPr lang="en-US"/>
            </a:p>
          </p:txBody>
        </p:sp>
      </p:grpSp>
      <p:pic>
        <p:nvPicPr>
          <p:cNvPr id="63716" name="Picture 228" descr="transparent"/>
          <p:cNvPicPr>
            <a:picLocks noChangeAspect="1" noChangeArrowheads="1"/>
          </p:cNvPicPr>
          <p:nvPr/>
        </p:nvPicPr>
        <p:blipFill>
          <a:blip r:embed="rId3"/>
          <a:srcRect/>
          <a:stretch>
            <a:fillRect/>
          </a:stretch>
        </p:blipFill>
        <p:spPr bwMode="auto">
          <a:xfrm>
            <a:off x="25787350" y="693738"/>
            <a:ext cx="2392363" cy="7937"/>
          </a:xfrm>
          <a:prstGeom prst="rect">
            <a:avLst/>
          </a:prstGeom>
          <a:noFill/>
        </p:spPr>
      </p:pic>
      <p:pic>
        <p:nvPicPr>
          <p:cNvPr id="63717" name="Picture 229" descr="transparent"/>
          <p:cNvPicPr>
            <a:picLocks noChangeAspect="1" noChangeArrowheads="1"/>
          </p:cNvPicPr>
          <p:nvPr/>
        </p:nvPicPr>
        <p:blipFill>
          <a:blip r:embed="rId3"/>
          <a:srcRect/>
          <a:stretch>
            <a:fillRect/>
          </a:stretch>
        </p:blipFill>
        <p:spPr bwMode="auto">
          <a:xfrm>
            <a:off x="25844500" y="693738"/>
            <a:ext cx="1879600" cy="7937"/>
          </a:xfrm>
          <a:prstGeom prst="rect">
            <a:avLst/>
          </a:prstGeom>
          <a:noFill/>
        </p:spPr>
      </p:pic>
      <p:pic>
        <p:nvPicPr>
          <p:cNvPr id="63718" name="Picture 230" descr="iw_fullscreen"/>
          <p:cNvPicPr>
            <a:picLocks noChangeAspect="1" noChangeArrowheads="1"/>
          </p:cNvPicPr>
          <p:nvPr/>
        </p:nvPicPr>
        <p:blipFill>
          <a:blip r:embed="rId44" cstate="print"/>
          <a:srcRect/>
          <a:stretch>
            <a:fillRect/>
          </a:stretch>
        </p:blipFill>
        <p:spPr bwMode="auto">
          <a:xfrm>
            <a:off x="-27763788" y="819150"/>
            <a:ext cx="128588" cy="103188"/>
          </a:xfrm>
          <a:prstGeom prst="rect">
            <a:avLst/>
          </a:prstGeom>
          <a:noFill/>
        </p:spPr>
      </p:pic>
      <p:pic>
        <p:nvPicPr>
          <p:cNvPr id="63719" name="Picture 231"/>
          <p:cNvPicPr>
            <a:picLocks noChangeAspect="1" noChangeArrowheads="1"/>
          </p:cNvPicPr>
          <p:nvPr/>
        </p:nvPicPr>
        <p:blipFill>
          <a:blip r:embed="rId46" cstate="print"/>
          <a:srcRect l="21977" t="6587" r="6593"/>
          <a:stretch>
            <a:fillRect/>
          </a:stretch>
        </p:blipFill>
        <p:spPr bwMode="auto">
          <a:xfrm>
            <a:off x="228600" y="5105400"/>
            <a:ext cx="3540125" cy="3733800"/>
          </a:xfrm>
          <a:prstGeom prst="rect">
            <a:avLst/>
          </a:prstGeom>
          <a:noFill/>
          <a:ln w="9525">
            <a:miter lim="800000"/>
            <a:headEnd/>
            <a:tailEnd/>
          </a:ln>
          <a:effectLst/>
        </p:spPr>
      </p:pic>
      <p:sp>
        <p:nvSpPr>
          <p:cNvPr id="63720" name="Line 232"/>
          <p:cNvSpPr>
            <a:spLocks noChangeShapeType="1"/>
          </p:cNvSpPr>
          <p:nvPr/>
        </p:nvSpPr>
        <p:spPr bwMode="auto">
          <a:xfrm flipH="1">
            <a:off x="1524000" y="6934200"/>
            <a:ext cx="130175" cy="268288"/>
          </a:xfrm>
          <a:prstGeom prst="line">
            <a:avLst/>
          </a:prstGeom>
          <a:noFill/>
          <a:ln w="57150">
            <a:solidFill>
              <a:srgbClr val="FF0000"/>
            </a:solidFill>
            <a:round/>
            <a:headEnd/>
            <a:tailEnd type="triangle" w="med" len="med"/>
          </a:ln>
          <a:effectLst/>
        </p:spPr>
        <p:txBody>
          <a:bodyPr/>
          <a:lstStyle/>
          <a:p>
            <a:endParaRPr lang="en-US"/>
          </a:p>
        </p:txBody>
      </p:sp>
      <p:pic>
        <p:nvPicPr>
          <p:cNvPr id="63721" name="Picture 233" descr="cwhf-header-697"/>
          <p:cNvPicPr>
            <a:picLocks noChangeAspect="1" noChangeArrowheads="1"/>
          </p:cNvPicPr>
          <p:nvPr/>
        </p:nvPicPr>
        <p:blipFill>
          <a:blip r:embed="rId47" cstate="print"/>
          <a:srcRect/>
          <a:stretch>
            <a:fillRect/>
          </a:stretch>
        </p:blipFill>
        <p:spPr bwMode="auto">
          <a:xfrm>
            <a:off x="381000" y="228600"/>
            <a:ext cx="5956300" cy="1657350"/>
          </a:xfrm>
          <a:prstGeom prst="rect">
            <a:avLst/>
          </a:prstGeom>
          <a:noFill/>
        </p:spPr>
      </p:pic>
      <p:sp>
        <p:nvSpPr>
          <p:cNvPr id="63722" name="Rectangle 234"/>
          <p:cNvSpPr>
            <a:spLocks noGrp="1" noChangeArrowheads="1"/>
          </p:cNvSpPr>
          <p:nvPr>
            <p:ph type="title" idx="4294967295"/>
          </p:nvPr>
        </p:nvSpPr>
        <p:spPr>
          <a:xfrm>
            <a:off x="381000" y="1371600"/>
            <a:ext cx="5829300" cy="1524000"/>
          </a:xfrm>
        </p:spPr>
        <p:txBody>
          <a:bodyPr/>
          <a:lstStyle/>
          <a:p>
            <a:r>
              <a:rPr lang="en-US" sz="2800">
                <a:solidFill>
                  <a:srgbClr val="663300"/>
                </a:solidFill>
              </a:rPr>
              <a:t>Saving the Horses</a:t>
            </a:r>
          </a:p>
        </p:txBody>
      </p:sp>
      <p:pic>
        <p:nvPicPr>
          <p:cNvPr id="63723" name="Picture 235" descr="schoolhouse_feathered"/>
          <p:cNvPicPr>
            <a:picLocks noChangeAspect="1" noChangeArrowheads="1"/>
          </p:cNvPicPr>
          <p:nvPr/>
        </p:nvPicPr>
        <p:blipFill>
          <a:blip r:embed="rId48" cstate="print"/>
          <a:srcRect/>
          <a:stretch>
            <a:fillRect/>
          </a:stretch>
        </p:blipFill>
        <p:spPr bwMode="auto">
          <a:xfrm>
            <a:off x="304800" y="5257800"/>
            <a:ext cx="1314450" cy="1352550"/>
          </a:xfrm>
          <a:prstGeom prst="rect">
            <a:avLst/>
          </a:prstGeom>
          <a:noFill/>
        </p:spPr>
      </p:pic>
      <p:grpSp>
        <p:nvGrpSpPr>
          <p:cNvPr id="63724" name="Group 236"/>
          <p:cNvGrpSpPr>
            <a:grpSpLocks/>
          </p:cNvGrpSpPr>
          <p:nvPr/>
        </p:nvGrpSpPr>
        <p:grpSpPr bwMode="auto">
          <a:xfrm>
            <a:off x="3733800" y="6248400"/>
            <a:ext cx="3124200" cy="1187450"/>
            <a:chOff x="0" y="0"/>
            <a:chExt cx="2352" cy="748"/>
          </a:xfrm>
        </p:grpSpPr>
        <p:sp>
          <p:nvSpPr>
            <p:cNvPr id="63725" name="Rectangle 237"/>
            <p:cNvSpPr>
              <a:spLocks noChangeArrowheads="1"/>
            </p:cNvSpPr>
            <p:nvPr/>
          </p:nvSpPr>
          <p:spPr bwMode="auto">
            <a:xfrm>
              <a:off x="0" y="0"/>
              <a:ext cx="2352" cy="691"/>
            </a:xfrm>
            <a:prstGeom prst="rect">
              <a:avLst/>
            </a:prstGeom>
            <a:solidFill>
              <a:srgbClr val="FFFFFF"/>
            </a:solidFill>
            <a:ln w="9525">
              <a:noFill/>
              <a:miter lim="800000"/>
              <a:headEnd/>
              <a:tailEnd/>
            </a:ln>
            <a:effectLst/>
          </p:spPr>
          <p:txBody>
            <a:bodyPr/>
            <a:lstStyle/>
            <a:p>
              <a:endParaRPr lang="en-US"/>
            </a:p>
          </p:txBody>
        </p:sp>
        <p:grpSp>
          <p:nvGrpSpPr>
            <p:cNvPr id="63726" name="Group 238"/>
            <p:cNvGrpSpPr>
              <a:grpSpLocks/>
            </p:cNvGrpSpPr>
            <p:nvPr/>
          </p:nvGrpSpPr>
          <p:grpSpPr bwMode="auto">
            <a:xfrm>
              <a:off x="0" y="0"/>
              <a:ext cx="2352" cy="748"/>
              <a:chOff x="0" y="691"/>
              <a:chExt cx="2352" cy="748"/>
            </a:xfrm>
          </p:grpSpPr>
          <p:sp>
            <p:nvSpPr>
              <p:cNvPr id="63727" name="Rectangle 239"/>
              <p:cNvSpPr>
                <a:spLocks noChangeArrowheads="1"/>
              </p:cNvSpPr>
              <p:nvPr/>
            </p:nvSpPr>
            <p:spPr bwMode="auto">
              <a:xfrm>
                <a:off x="0" y="691"/>
                <a:ext cx="2352" cy="691"/>
              </a:xfrm>
              <a:prstGeom prst="rect">
                <a:avLst/>
              </a:prstGeom>
              <a:solidFill>
                <a:srgbClr val="FFFFFF"/>
              </a:solidFill>
              <a:ln w="9525">
                <a:noFill/>
                <a:miter lim="800000"/>
                <a:headEnd/>
                <a:tailEnd/>
              </a:ln>
              <a:effectLst/>
            </p:spPr>
            <p:txBody>
              <a:bodyPr>
                <a:spAutoFit/>
              </a:bodyPr>
              <a:lstStyle/>
              <a:p>
                <a:endParaRPr lang="en-US"/>
              </a:p>
            </p:txBody>
          </p:sp>
          <p:sp>
            <p:nvSpPr>
              <p:cNvPr id="63728" name="Rectangle 240"/>
              <p:cNvSpPr>
                <a:spLocks noChangeArrowheads="1"/>
              </p:cNvSpPr>
              <p:nvPr/>
            </p:nvSpPr>
            <p:spPr bwMode="auto">
              <a:xfrm>
                <a:off x="0" y="691"/>
                <a:ext cx="2352" cy="748"/>
              </a:xfrm>
              <a:prstGeom prst="rect">
                <a:avLst/>
              </a:prstGeom>
              <a:solidFill>
                <a:srgbClr val="FFFFFF"/>
              </a:solidFill>
              <a:ln w="9525">
                <a:noFill/>
                <a:miter lim="800000"/>
                <a:headEnd/>
                <a:tailEnd/>
              </a:ln>
              <a:effectLst/>
            </p:spPr>
            <p:txBody>
              <a:bodyPr>
                <a:spAutoFit/>
              </a:bodyPr>
              <a:lstStyle/>
              <a:p>
                <a:pPr algn="ctr"/>
                <a:r>
                  <a:rPr lang="en-US" sz="1200">
                    <a:latin typeface="Arial" charset="0"/>
                  </a:rPr>
                  <a:t>1126 Old Schoolhouse Lane / </a:t>
                </a:r>
              </a:p>
              <a:p>
                <a:pPr algn="ctr"/>
                <a:r>
                  <a:rPr lang="en-US" sz="1200">
                    <a:latin typeface="Arial" charset="0"/>
                  </a:rPr>
                  <a:t>Corolla, NC. 27927 / (252) 453-8002</a:t>
                </a:r>
                <a:br>
                  <a:rPr lang="en-US" sz="1200">
                    <a:latin typeface="Arial" charset="0"/>
                  </a:rPr>
                </a:br>
                <a:r>
                  <a:rPr lang="en-US" sz="1200" i="1">
                    <a:solidFill>
                      <a:srgbClr val="FFFFFF"/>
                    </a:solidFill>
                    <a:latin typeface="Arial" charset="0"/>
                  </a:rPr>
                  <a:t>email: info@corollawildhorses.com</a:t>
                </a:r>
                <a:r>
                  <a:rPr lang="en-US" sz="1200">
                    <a:latin typeface="Arial" charset="0"/>
                  </a:rPr>
                  <a:t/>
                </a:r>
                <a:br>
                  <a:rPr lang="en-US" sz="1200">
                    <a:latin typeface="Arial" charset="0"/>
                  </a:rPr>
                </a:br>
                <a:endParaRPr lang="en-US" sz="1200">
                  <a:latin typeface="Arial" charset="0"/>
                </a:endParaRPr>
              </a:p>
              <a:p>
                <a:pPr eaLnBrk="0" hangingPunct="0"/>
                <a:endParaRPr lang="en-US"/>
              </a:p>
            </p:txBody>
          </p:sp>
        </p:grpSp>
      </p:gr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j0409269"/>
          <p:cNvPicPr>
            <a:picLocks noChangeAspect="1" noChangeArrowheads="1"/>
          </p:cNvPicPr>
          <p:nvPr/>
        </p:nvPicPr>
        <p:blipFill>
          <a:blip r:embed="rId3" cstate="print"/>
          <a:srcRect/>
          <a:stretch>
            <a:fillRect/>
          </a:stretch>
        </p:blipFill>
        <p:spPr bwMode="auto">
          <a:xfrm>
            <a:off x="3657600" y="5181600"/>
            <a:ext cx="1066800" cy="1066800"/>
          </a:xfrm>
          <a:prstGeom prst="rect">
            <a:avLst/>
          </a:prstGeom>
          <a:noFill/>
        </p:spPr>
      </p:pic>
      <p:sp>
        <p:nvSpPr>
          <p:cNvPr id="65539" name="Rectangle 3"/>
          <p:cNvSpPr>
            <a:spLocks noGrp="1" noChangeArrowheads="1"/>
          </p:cNvSpPr>
          <p:nvPr>
            <p:ph type="title"/>
          </p:nvPr>
        </p:nvSpPr>
        <p:spPr>
          <a:xfrm>
            <a:off x="381000" y="0"/>
            <a:ext cx="5829300" cy="1524000"/>
          </a:xfrm>
        </p:spPr>
        <p:txBody>
          <a:bodyPr/>
          <a:lstStyle/>
          <a:p>
            <a:r>
              <a:rPr lang="en-US" sz="2800">
                <a:solidFill>
                  <a:srgbClr val="663300"/>
                </a:solidFill>
              </a:rPr>
              <a:t>3</a:t>
            </a:r>
            <a:r>
              <a:rPr lang="en-US" sz="2900" baseline="30000">
                <a:solidFill>
                  <a:srgbClr val="663300"/>
                </a:solidFill>
              </a:rPr>
              <a:t>rd</a:t>
            </a:r>
            <a:r>
              <a:rPr lang="en-US" sz="2800">
                <a:solidFill>
                  <a:srgbClr val="663300"/>
                </a:solidFill>
              </a:rPr>
              <a:t> Floor Plan</a:t>
            </a:r>
          </a:p>
        </p:txBody>
      </p:sp>
      <p:sp>
        <p:nvSpPr>
          <p:cNvPr id="65540" name="WordArt 4"/>
          <p:cNvSpPr>
            <a:spLocks noChangeArrowheads="1" noChangeShapeType="1" noTextEdit="1"/>
          </p:cNvSpPr>
          <p:nvPr/>
        </p:nvSpPr>
        <p:spPr bwMode="auto">
          <a:xfrm rot="5400000">
            <a:off x="4402137" y="3903663"/>
            <a:ext cx="3273425" cy="647700"/>
          </a:xfrm>
          <a:prstGeom prst="rect">
            <a:avLst/>
          </a:prstGeom>
        </p:spPr>
        <p:txBody>
          <a:bodyPr vert="wordArtVert" wrap="none" fromWordArt="1">
            <a:prstTxWarp prst="textWave4">
              <a:avLst>
                <a:gd name="adj1" fmla="val 13005"/>
                <a:gd name="adj2" fmla="val 0"/>
              </a:avLst>
            </a:prstTxWarp>
          </a:bodyPr>
          <a:lstStyle/>
          <a:p>
            <a:pPr algn="ctr" fontAlgn="auto"/>
            <a:r>
              <a:rPr lang="en-US" sz="3600" kern="10">
                <a:ln w="9525">
                  <a:noFill/>
                  <a:round/>
                  <a:headEnd/>
                  <a:tailEnd/>
                </a:ln>
                <a:gradFill rotWithShape="0">
                  <a:gsLst>
                    <a:gs pos="0">
                      <a:srgbClr val="00FF00"/>
                    </a:gs>
                    <a:gs pos="100000">
                      <a:srgbClr val="00CCFF"/>
                    </a:gs>
                  </a:gsLst>
                  <a:lin ang="0" scaled="1"/>
                </a:gradFill>
                <a:effectLst>
                  <a:outerShdw dist="99190" dir="7788334" algn="ctr" rotWithShape="0">
                    <a:srgbClr val="000080"/>
                  </a:outerShdw>
                </a:effectLst>
                <a:latin typeface="Arial Black"/>
              </a:rPr>
              <a:t>Ocean Side</a:t>
            </a:r>
          </a:p>
        </p:txBody>
      </p:sp>
      <p:sp>
        <p:nvSpPr>
          <p:cNvPr id="65541" name="Rectangle 5"/>
          <p:cNvSpPr>
            <a:spLocks noChangeArrowheads="1"/>
          </p:cNvSpPr>
          <p:nvPr/>
        </p:nvSpPr>
        <p:spPr bwMode="auto">
          <a:xfrm>
            <a:off x="1219200" y="1219200"/>
            <a:ext cx="4267200" cy="6629400"/>
          </a:xfrm>
          <a:prstGeom prst="rect">
            <a:avLst/>
          </a:prstGeom>
          <a:noFill/>
          <a:ln w="9525">
            <a:solidFill>
              <a:schemeClr val="tx1"/>
            </a:solidFill>
            <a:miter lim="800000"/>
            <a:headEnd/>
            <a:tailEnd/>
          </a:ln>
          <a:effectLst/>
        </p:spPr>
        <p:txBody>
          <a:bodyPr wrap="none" anchor="ctr"/>
          <a:lstStyle/>
          <a:p>
            <a:endParaRPr lang="en-US"/>
          </a:p>
        </p:txBody>
      </p:sp>
      <p:sp>
        <p:nvSpPr>
          <p:cNvPr id="65542" name="Rectangle 6" descr="Wide downward diagonal"/>
          <p:cNvSpPr>
            <a:spLocks noChangeArrowheads="1"/>
          </p:cNvSpPr>
          <p:nvPr/>
        </p:nvSpPr>
        <p:spPr bwMode="auto">
          <a:xfrm>
            <a:off x="1219200" y="2895600"/>
            <a:ext cx="533400" cy="1447800"/>
          </a:xfrm>
          <a:prstGeom prst="rect">
            <a:avLst/>
          </a:prstGeom>
          <a:pattFill prst="wdDnDiag">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65543" name="Rectangle 7"/>
          <p:cNvSpPr>
            <a:spLocks noChangeArrowheads="1"/>
          </p:cNvSpPr>
          <p:nvPr/>
        </p:nvSpPr>
        <p:spPr bwMode="auto">
          <a:xfrm>
            <a:off x="304800" y="1600200"/>
            <a:ext cx="914400" cy="2971800"/>
          </a:xfrm>
          <a:prstGeom prst="rect">
            <a:avLst/>
          </a:prstGeom>
          <a:noFill/>
          <a:ln w="9525">
            <a:solidFill>
              <a:schemeClr val="tx1"/>
            </a:solidFill>
            <a:miter lim="800000"/>
            <a:headEnd/>
            <a:tailEnd/>
          </a:ln>
          <a:effectLst/>
        </p:spPr>
        <p:txBody>
          <a:bodyPr wrap="none" anchor="ctr"/>
          <a:lstStyle/>
          <a:p>
            <a:endParaRPr lang="en-US"/>
          </a:p>
        </p:txBody>
      </p:sp>
      <p:sp>
        <p:nvSpPr>
          <p:cNvPr id="65544" name="WordArt 8"/>
          <p:cNvSpPr>
            <a:spLocks noChangeArrowheads="1" noChangeShapeType="1" noTextEdit="1"/>
          </p:cNvSpPr>
          <p:nvPr/>
        </p:nvSpPr>
        <p:spPr bwMode="auto">
          <a:xfrm rot="5400000">
            <a:off x="-703262" y="6037262"/>
            <a:ext cx="2743200" cy="727075"/>
          </a:xfrm>
          <a:prstGeom prst="rect">
            <a:avLst/>
          </a:prstGeom>
        </p:spPr>
        <p:txBody>
          <a:bodyPr vert="wordArtVert" wrap="none" fromWordArt="1">
            <a:prstTxWarp prst="textPlain">
              <a:avLst>
                <a:gd name="adj" fmla="val 50000"/>
              </a:avLst>
            </a:prstTxWarp>
          </a:bodyPr>
          <a:lstStyle/>
          <a:p>
            <a:pPr algn="ctr" fontAlgn="auto"/>
            <a:r>
              <a:rPr lang="en-US" sz="3600" i="1" kern="10">
                <a:ln w="9525">
                  <a:solidFill>
                    <a:srgbClr val="800000"/>
                  </a:solidFill>
                  <a:round/>
                  <a:headEnd/>
                  <a:tailEnd/>
                </a:ln>
                <a:solidFill>
                  <a:srgbClr val="800000"/>
                </a:solidFill>
                <a:effectLst>
                  <a:outerShdw dist="35921" dir="2700000" algn="ctr" rotWithShape="0">
                    <a:srgbClr val="C0C0C0"/>
                  </a:outerShdw>
                </a:effectLst>
                <a:latin typeface="Arial Black"/>
              </a:rPr>
              <a:t>Sound Side</a:t>
            </a:r>
          </a:p>
        </p:txBody>
      </p:sp>
      <p:sp>
        <p:nvSpPr>
          <p:cNvPr id="65545" name="Text Box 9"/>
          <p:cNvSpPr txBox="1">
            <a:spLocks noChangeArrowheads="1"/>
          </p:cNvSpPr>
          <p:nvPr/>
        </p:nvSpPr>
        <p:spPr bwMode="auto">
          <a:xfrm rot="16150752">
            <a:off x="1085056" y="3182144"/>
            <a:ext cx="877888" cy="457200"/>
          </a:xfrm>
          <a:prstGeom prst="rect">
            <a:avLst/>
          </a:prstGeom>
          <a:noFill/>
          <a:ln w="9525">
            <a:noFill/>
            <a:miter lim="800000"/>
            <a:headEnd/>
            <a:tailEnd/>
          </a:ln>
          <a:effectLst/>
        </p:spPr>
        <p:txBody>
          <a:bodyPr wrap="none">
            <a:spAutoFit/>
          </a:bodyPr>
          <a:lstStyle/>
          <a:p>
            <a:r>
              <a:rPr lang="en-US">
                <a:solidFill>
                  <a:srgbClr val="000099"/>
                </a:solidFill>
              </a:rPr>
              <a:t>Stairs</a:t>
            </a:r>
          </a:p>
        </p:txBody>
      </p:sp>
      <p:sp>
        <p:nvSpPr>
          <p:cNvPr id="65546" name="Text Box 10"/>
          <p:cNvSpPr txBox="1">
            <a:spLocks noChangeArrowheads="1"/>
          </p:cNvSpPr>
          <p:nvPr/>
        </p:nvSpPr>
        <p:spPr bwMode="auto">
          <a:xfrm rot="16200000">
            <a:off x="-697706" y="2628106"/>
            <a:ext cx="2889250" cy="731838"/>
          </a:xfrm>
          <a:prstGeom prst="rect">
            <a:avLst/>
          </a:prstGeom>
          <a:noFill/>
          <a:ln w="9525">
            <a:noFill/>
            <a:miter lim="800000"/>
            <a:headEnd/>
            <a:tailEnd/>
          </a:ln>
          <a:effectLst/>
        </p:spPr>
        <p:txBody>
          <a:bodyPr wrap="none">
            <a:spAutoFit/>
          </a:bodyPr>
          <a:lstStyle/>
          <a:p>
            <a:r>
              <a:rPr lang="en-US"/>
              <a:t>Captain’s Lookout</a:t>
            </a:r>
          </a:p>
          <a:p>
            <a:r>
              <a:rPr lang="en-US" sz="1800"/>
              <a:t>(Raised Area W. SOFABED)</a:t>
            </a:r>
          </a:p>
        </p:txBody>
      </p:sp>
      <p:sp>
        <p:nvSpPr>
          <p:cNvPr id="65547" name="Rectangle 11"/>
          <p:cNvSpPr>
            <a:spLocks noChangeArrowheads="1"/>
          </p:cNvSpPr>
          <p:nvPr/>
        </p:nvSpPr>
        <p:spPr bwMode="auto">
          <a:xfrm>
            <a:off x="1219200" y="1219200"/>
            <a:ext cx="4267200" cy="1066800"/>
          </a:xfrm>
          <a:prstGeom prst="rect">
            <a:avLst/>
          </a:prstGeom>
          <a:noFill/>
          <a:ln w="9525">
            <a:solidFill>
              <a:schemeClr val="tx1"/>
            </a:solidFill>
            <a:miter lim="800000"/>
            <a:headEnd/>
            <a:tailEnd/>
          </a:ln>
          <a:effectLst/>
        </p:spPr>
        <p:txBody>
          <a:bodyPr wrap="none" anchor="ctr"/>
          <a:lstStyle/>
          <a:p>
            <a:endParaRPr lang="en-US"/>
          </a:p>
        </p:txBody>
      </p:sp>
      <p:sp>
        <p:nvSpPr>
          <p:cNvPr id="65548" name="Line 12"/>
          <p:cNvSpPr>
            <a:spLocks noChangeShapeType="1"/>
          </p:cNvSpPr>
          <p:nvPr/>
        </p:nvSpPr>
        <p:spPr bwMode="auto">
          <a:xfrm flipH="1" flipV="1">
            <a:off x="2590800" y="2057400"/>
            <a:ext cx="381000" cy="228600"/>
          </a:xfrm>
          <a:prstGeom prst="line">
            <a:avLst/>
          </a:prstGeom>
          <a:noFill/>
          <a:ln w="9525">
            <a:solidFill>
              <a:schemeClr val="tx1"/>
            </a:solidFill>
            <a:round/>
            <a:headEnd/>
            <a:tailEnd/>
          </a:ln>
          <a:effectLst/>
        </p:spPr>
        <p:txBody>
          <a:bodyPr/>
          <a:lstStyle/>
          <a:p>
            <a:endParaRPr lang="en-US"/>
          </a:p>
        </p:txBody>
      </p:sp>
      <p:sp>
        <p:nvSpPr>
          <p:cNvPr id="65549" name="Line 13"/>
          <p:cNvSpPr>
            <a:spLocks noChangeShapeType="1"/>
          </p:cNvSpPr>
          <p:nvPr/>
        </p:nvSpPr>
        <p:spPr bwMode="auto">
          <a:xfrm>
            <a:off x="2209800" y="2286000"/>
            <a:ext cx="762000" cy="0"/>
          </a:xfrm>
          <a:prstGeom prst="line">
            <a:avLst/>
          </a:prstGeom>
          <a:noFill/>
          <a:ln w="9525">
            <a:solidFill>
              <a:schemeClr val="bg1"/>
            </a:solidFill>
            <a:round/>
            <a:headEnd/>
            <a:tailEnd/>
          </a:ln>
          <a:effectLst/>
        </p:spPr>
        <p:txBody>
          <a:bodyPr/>
          <a:lstStyle/>
          <a:p>
            <a:endParaRPr lang="en-US"/>
          </a:p>
        </p:txBody>
      </p:sp>
      <p:sp>
        <p:nvSpPr>
          <p:cNvPr id="65550" name="Line 14"/>
          <p:cNvSpPr>
            <a:spLocks noChangeShapeType="1"/>
          </p:cNvSpPr>
          <p:nvPr/>
        </p:nvSpPr>
        <p:spPr bwMode="auto">
          <a:xfrm>
            <a:off x="2133600" y="1219200"/>
            <a:ext cx="0" cy="228600"/>
          </a:xfrm>
          <a:prstGeom prst="line">
            <a:avLst/>
          </a:prstGeom>
          <a:noFill/>
          <a:ln w="9525">
            <a:solidFill>
              <a:schemeClr val="tx1"/>
            </a:solidFill>
            <a:round/>
            <a:headEnd/>
            <a:tailEnd/>
          </a:ln>
          <a:effectLst/>
        </p:spPr>
        <p:txBody>
          <a:bodyPr/>
          <a:lstStyle/>
          <a:p>
            <a:endParaRPr lang="en-US"/>
          </a:p>
        </p:txBody>
      </p:sp>
      <p:sp>
        <p:nvSpPr>
          <p:cNvPr id="65551" name="Line 15"/>
          <p:cNvSpPr>
            <a:spLocks noChangeShapeType="1"/>
          </p:cNvSpPr>
          <p:nvPr/>
        </p:nvSpPr>
        <p:spPr bwMode="auto">
          <a:xfrm>
            <a:off x="2133600" y="1676400"/>
            <a:ext cx="0" cy="609600"/>
          </a:xfrm>
          <a:prstGeom prst="line">
            <a:avLst/>
          </a:prstGeom>
          <a:noFill/>
          <a:ln w="9525">
            <a:solidFill>
              <a:schemeClr val="tx1"/>
            </a:solidFill>
            <a:round/>
            <a:headEnd/>
            <a:tailEnd/>
          </a:ln>
          <a:effectLst/>
        </p:spPr>
        <p:txBody>
          <a:bodyPr/>
          <a:lstStyle/>
          <a:p>
            <a:endParaRPr lang="en-US"/>
          </a:p>
        </p:txBody>
      </p:sp>
      <p:sp>
        <p:nvSpPr>
          <p:cNvPr id="65552" name="Text Box 16"/>
          <p:cNvSpPr txBox="1">
            <a:spLocks noChangeArrowheads="1"/>
          </p:cNvSpPr>
          <p:nvPr/>
        </p:nvSpPr>
        <p:spPr bwMode="auto">
          <a:xfrm>
            <a:off x="1219200" y="1219200"/>
            <a:ext cx="895350" cy="942975"/>
          </a:xfrm>
          <a:prstGeom prst="rect">
            <a:avLst/>
          </a:prstGeom>
          <a:noFill/>
          <a:ln w="9525">
            <a:noFill/>
            <a:miter lim="800000"/>
            <a:headEnd/>
            <a:tailEnd/>
          </a:ln>
          <a:effectLst/>
        </p:spPr>
        <p:txBody>
          <a:bodyPr wrap="none">
            <a:spAutoFit/>
          </a:bodyPr>
          <a:lstStyle/>
          <a:p>
            <a:r>
              <a:rPr lang="en-US" sz="1400"/>
              <a:t>Bathroom</a:t>
            </a:r>
          </a:p>
          <a:p>
            <a:r>
              <a:rPr lang="en-US" sz="1400"/>
              <a:t>Jacuzzi</a:t>
            </a:r>
          </a:p>
          <a:p>
            <a:r>
              <a:rPr lang="en-US" sz="1400"/>
              <a:t>Walk-in </a:t>
            </a:r>
          </a:p>
          <a:p>
            <a:r>
              <a:rPr lang="en-US" sz="1400"/>
              <a:t>Shower</a:t>
            </a:r>
          </a:p>
        </p:txBody>
      </p:sp>
      <p:sp>
        <p:nvSpPr>
          <p:cNvPr id="65553" name="Text Box 17"/>
          <p:cNvSpPr txBox="1">
            <a:spLocks noChangeArrowheads="1"/>
          </p:cNvSpPr>
          <p:nvPr/>
        </p:nvSpPr>
        <p:spPr bwMode="auto">
          <a:xfrm>
            <a:off x="2438400" y="1295400"/>
            <a:ext cx="2941638" cy="457200"/>
          </a:xfrm>
          <a:prstGeom prst="rect">
            <a:avLst/>
          </a:prstGeom>
          <a:noFill/>
          <a:ln w="9525">
            <a:noFill/>
            <a:miter lim="800000"/>
            <a:headEnd/>
            <a:tailEnd/>
          </a:ln>
          <a:effectLst/>
        </p:spPr>
        <p:txBody>
          <a:bodyPr wrap="none">
            <a:spAutoFit/>
          </a:bodyPr>
          <a:lstStyle/>
          <a:p>
            <a:r>
              <a:rPr lang="en-US"/>
              <a:t>Master Bedroom Suite</a:t>
            </a:r>
          </a:p>
        </p:txBody>
      </p:sp>
      <p:sp>
        <p:nvSpPr>
          <p:cNvPr id="65554" name="Text Box 18"/>
          <p:cNvSpPr txBox="1">
            <a:spLocks noChangeArrowheads="1"/>
          </p:cNvSpPr>
          <p:nvPr/>
        </p:nvSpPr>
        <p:spPr bwMode="auto">
          <a:xfrm>
            <a:off x="3200400" y="1752600"/>
            <a:ext cx="1563688" cy="457200"/>
          </a:xfrm>
          <a:prstGeom prst="rect">
            <a:avLst/>
          </a:prstGeom>
          <a:noFill/>
          <a:ln w="9525">
            <a:noFill/>
            <a:miter lim="800000"/>
            <a:headEnd/>
            <a:tailEnd/>
          </a:ln>
          <a:effectLst/>
        </p:spPr>
        <p:txBody>
          <a:bodyPr wrap="none">
            <a:spAutoFit/>
          </a:bodyPr>
          <a:lstStyle/>
          <a:p>
            <a:r>
              <a:rPr lang="en-US"/>
              <a:t>(King Bed)</a:t>
            </a:r>
          </a:p>
        </p:txBody>
      </p:sp>
      <p:sp>
        <p:nvSpPr>
          <p:cNvPr id="65555" name="Rectangle 19"/>
          <p:cNvSpPr>
            <a:spLocks noChangeArrowheads="1"/>
          </p:cNvSpPr>
          <p:nvPr/>
        </p:nvSpPr>
        <p:spPr bwMode="auto">
          <a:xfrm>
            <a:off x="1219200" y="6400800"/>
            <a:ext cx="4267200" cy="1447800"/>
          </a:xfrm>
          <a:prstGeom prst="rect">
            <a:avLst/>
          </a:prstGeom>
          <a:noFill/>
          <a:ln w="9525">
            <a:solidFill>
              <a:schemeClr val="tx1"/>
            </a:solidFill>
            <a:miter lim="800000"/>
            <a:headEnd/>
            <a:tailEnd/>
          </a:ln>
          <a:effectLst/>
        </p:spPr>
        <p:txBody>
          <a:bodyPr wrap="none" anchor="ctr"/>
          <a:lstStyle/>
          <a:p>
            <a:endParaRPr lang="en-US"/>
          </a:p>
        </p:txBody>
      </p:sp>
      <p:sp>
        <p:nvSpPr>
          <p:cNvPr id="65556" name="Line 20"/>
          <p:cNvSpPr>
            <a:spLocks noChangeShapeType="1"/>
          </p:cNvSpPr>
          <p:nvPr/>
        </p:nvSpPr>
        <p:spPr bwMode="auto">
          <a:xfrm>
            <a:off x="3352800" y="6400800"/>
            <a:ext cx="2133600" cy="0"/>
          </a:xfrm>
          <a:prstGeom prst="line">
            <a:avLst/>
          </a:prstGeom>
          <a:noFill/>
          <a:ln w="9525">
            <a:solidFill>
              <a:schemeClr val="bg1"/>
            </a:solidFill>
            <a:round/>
            <a:headEnd/>
            <a:tailEnd/>
          </a:ln>
          <a:effectLst/>
        </p:spPr>
        <p:txBody>
          <a:bodyPr/>
          <a:lstStyle/>
          <a:p>
            <a:endParaRPr lang="en-US"/>
          </a:p>
        </p:txBody>
      </p:sp>
      <p:sp>
        <p:nvSpPr>
          <p:cNvPr id="65557" name="Text Box 21"/>
          <p:cNvSpPr txBox="1">
            <a:spLocks noChangeArrowheads="1"/>
          </p:cNvSpPr>
          <p:nvPr/>
        </p:nvSpPr>
        <p:spPr bwMode="auto">
          <a:xfrm>
            <a:off x="1600200" y="6858000"/>
            <a:ext cx="3567113" cy="457200"/>
          </a:xfrm>
          <a:prstGeom prst="rect">
            <a:avLst/>
          </a:prstGeom>
          <a:noFill/>
          <a:ln w="9525">
            <a:noFill/>
            <a:miter lim="800000"/>
            <a:headEnd/>
            <a:tailEnd/>
          </a:ln>
          <a:effectLst/>
        </p:spPr>
        <p:txBody>
          <a:bodyPr wrap="none">
            <a:spAutoFit/>
          </a:bodyPr>
          <a:lstStyle/>
          <a:p>
            <a:r>
              <a:rPr lang="en-US"/>
              <a:t>Card Table &amp; Sunset Room</a:t>
            </a:r>
          </a:p>
        </p:txBody>
      </p:sp>
      <p:sp>
        <p:nvSpPr>
          <p:cNvPr id="65558" name="Rectangle 22"/>
          <p:cNvSpPr>
            <a:spLocks noChangeArrowheads="1"/>
          </p:cNvSpPr>
          <p:nvPr/>
        </p:nvSpPr>
        <p:spPr bwMode="auto">
          <a:xfrm>
            <a:off x="1219200" y="4572000"/>
            <a:ext cx="2057400" cy="1828800"/>
          </a:xfrm>
          <a:prstGeom prst="rect">
            <a:avLst/>
          </a:prstGeom>
          <a:noFill/>
          <a:ln w="9525" cap="rnd">
            <a:solidFill>
              <a:schemeClr val="tx1"/>
            </a:solidFill>
            <a:prstDash val="sysDot"/>
            <a:miter lim="800000"/>
            <a:headEnd/>
            <a:tailEnd/>
          </a:ln>
          <a:effectLst/>
        </p:spPr>
        <p:txBody>
          <a:bodyPr wrap="none" anchor="ctr"/>
          <a:lstStyle/>
          <a:p>
            <a:endParaRPr lang="en-US"/>
          </a:p>
        </p:txBody>
      </p:sp>
      <p:sp>
        <p:nvSpPr>
          <p:cNvPr id="65559" name="Text Box 23"/>
          <p:cNvSpPr txBox="1">
            <a:spLocks noChangeArrowheads="1"/>
          </p:cNvSpPr>
          <p:nvPr/>
        </p:nvSpPr>
        <p:spPr bwMode="auto">
          <a:xfrm>
            <a:off x="1676400" y="4724400"/>
            <a:ext cx="1147763" cy="457200"/>
          </a:xfrm>
          <a:prstGeom prst="rect">
            <a:avLst/>
          </a:prstGeom>
          <a:noFill/>
          <a:ln w="9525">
            <a:noFill/>
            <a:miter lim="800000"/>
            <a:headEnd/>
            <a:tailEnd/>
          </a:ln>
          <a:effectLst/>
        </p:spPr>
        <p:txBody>
          <a:bodyPr wrap="none">
            <a:spAutoFit/>
          </a:bodyPr>
          <a:lstStyle/>
          <a:p>
            <a:r>
              <a:rPr lang="en-US"/>
              <a:t>Kitchen</a:t>
            </a:r>
          </a:p>
        </p:txBody>
      </p:sp>
      <p:sp>
        <p:nvSpPr>
          <p:cNvPr id="65560" name="Line 24"/>
          <p:cNvSpPr>
            <a:spLocks noChangeShapeType="1"/>
          </p:cNvSpPr>
          <p:nvPr/>
        </p:nvSpPr>
        <p:spPr bwMode="auto">
          <a:xfrm>
            <a:off x="3276600" y="4572000"/>
            <a:ext cx="2209800" cy="0"/>
          </a:xfrm>
          <a:prstGeom prst="line">
            <a:avLst/>
          </a:prstGeom>
          <a:noFill/>
          <a:ln w="9525" cap="rnd">
            <a:solidFill>
              <a:schemeClr val="tx1"/>
            </a:solidFill>
            <a:prstDash val="sysDot"/>
            <a:round/>
            <a:headEnd/>
            <a:tailEnd/>
          </a:ln>
          <a:effectLst/>
        </p:spPr>
        <p:txBody>
          <a:bodyPr/>
          <a:lstStyle/>
          <a:p>
            <a:endParaRPr lang="en-US"/>
          </a:p>
        </p:txBody>
      </p:sp>
      <p:sp>
        <p:nvSpPr>
          <p:cNvPr id="65561" name="Line 25"/>
          <p:cNvSpPr>
            <a:spLocks noChangeShapeType="1"/>
          </p:cNvSpPr>
          <p:nvPr/>
        </p:nvSpPr>
        <p:spPr bwMode="auto">
          <a:xfrm>
            <a:off x="3276600" y="6400800"/>
            <a:ext cx="2209800" cy="0"/>
          </a:xfrm>
          <a:prstGeom prst="line">
            <a:avLst/>
          </a:prstGeom>
          <a:noFill/>
          <a:ln w="9525" cap="rnd">
            <a:solidFill>
              <a:schemeClr val="tx1"/>
            </a:solidFill>
            <a:prstDash val="sysDot"/>
            <a:round/>
            <a:headEnd/>
            <a:tailEnd/>
          </a:ln>
          <a:effectLst/>
        </p:spPr>
        <p:txBody>
          <a:bodyPr/>
          <a:lstStyle/>
          <a:p>
            <a:endParaRPr lang="en-US"/>
          </a:p>
        </p:txBody>
      </p:sp>
      <p:sp>
        <p:nvSpPr>
          <p:cNvPr id="65562" name="Text Box 26"/>
          <p:cNvSpPr txBox="1">
            <a:spLocks noChangeArrowheads="1"/>
          </p:cNvSpPr>
          <p:nvPr/>
        </p:nvSpPr>
        <p:spPr bwMode="auto">
          <a:xfrm>
            <a:off x="3429000" y="5181600"/>
            <a:ext cx="1851025" cy="457200"/>
          </a:xfrm>
          <a:prstGeom prst="rect">
            <a:avLst/>
          </a:prstGeom>
          <a:noFill/>
          <a:ln w="9525">
            <a:noFill/>
            <a:miter lim="800000"/>
            <a:headEnd/>
            <a:tailEnd/>
          </a:ln>
          <a:effectLst/>
        </p:spPr>
        <p:txBody>
          <a:bodyPr wrap="none">
            <a:spAutoFit/>
          </a:bodyPr>
          <a:lstStyle/>
          <a:p>
            <a:r>
              <a:rPr lang="en-US"/>
              <a:t>Dinning Area</a:t>
            </a:r>
          </a:p>
        </p:txBody>
      </p:sp>
      <p:sp>
        <p:nvSpPr>
          <p:cNvPr id="65563" name="Text Box 27"/>
          <p:cNvSpPr txBox="1">
            <a:spLocks noChangeArrowheads="1"/>
          </p:cNvSpPr>
          <p:nvPr/>
        </p:nvSpPr>
        <p:spPr bwMode="auto">
          <a:xfrm>
            <a:off x="2209800" y="3657600"/>
            <a:ext cx="3106738" cy="457200"/>
          </a:xfrm>
          <a:prstGeom prst="rect">
            <a:avLst/>
          </a:prstGeom>
          <a:noFill/>
          <a:ln w="9525">
            <a:noFill/>
            <a:miter lim="800000"/>
            <a:headEnd/>
            <a:tailEnd/>
          </a:ln>
          <a:effectLst/>
        </p:spPr>
        <p:txBody>
          <a:bodyPr wrap="none">
            <a:spAutoFit/>
          </a:bodyPr>
          <a:lstStyle/>
          <a:p>
            <a:r>
              <a:rPr lang="en-US"/>
              <a:t>Living &amp; Entertainment</a:t>
            </a:r>
          </a:p>
        </p:txBody>
      </p:sp>
      <p:pic>
        <p:nvPicPr>
          <p:cNvPr id="65564" name="Picture 28" descr="j0286412"/>
          <p:cNvPicPr>
            <a:picLocks noChangeAspect="1" noChangeArrowheads="1"/>
          </p:cNvPicPr>
          <p:nvPr/>
        </p:nvPicPr>
        <p:blipFill>
          <a:blip r:embed="rId4" cstate="print"/>
          <a:srcRect/>
          <a:stretch>
            <a:fillRect/>
          </a:stretch>
        </p:blipFill>
        <p:spPr bwMode="auto">
          <a:xfrm>
            <a:off x="2895600" y="2667000"/>
            <a:ext cx="1824038" cy="877888"/>
          </a:xfrm>
          <a:prstGeom prst="rect">
            <a:avLst/>
          </a:prstGeom>
          <a:noFill/>
        </p:spPr>
      </p:pic>
      <p:pic>
        <p:nvPicPr>
          <p:cNvPr id="65565" name="Picture 29" descr="j0396914"/>
          <p:cNvPicPr>
            <a:picLocks noChangeAspect="1" noChangeArrowheads="1"/>
          </p:cNvPicPr>
          <p:nvPr/>
        </p:nvPicPr>
        <p:blipFill>
          <a:blip r:embed="rId5" cstate="print"/>
          <a:srcRect/>
          <a:stretch>
            <a:fillRect/>
          </a:stretch>
        </p:blipFill>
        <p:spPr bwMode="auto">
          <a:xfrm>
            <a:off x="1371600" y="5486400"/>
            <a:ext cx="660400" cy="901700"/>
          </a:xfrm>
          <a:prstGeom prst="rect">
            <a:avLst/>
          </a:prstGeom>
          <a:noFill/>
        </p:spPr>
      </p:pic>
      <p:sp>
        <p:nvSpPr>
          <p:cNvPr id="65566" name="Rectangle 30"/>
          <p:cNvSpPr>
            <a:spLocks noChangeArrowheads="1"/>
          </p:cNvSpPr>
          <p:nvPr/>
        </p:nvSpPr>
        <p:spPr bwMode="auto">
          <a:xfrm>
            <a:off x="1219200" y="2286000"/>
            <a:ext cx="762000" cy="609600"/>
          </a:xfrm>
          <a:prstGeom prst="rect">
            <a:avLst/>
          </a:prstGeom>
          <a:noFill/>
          <a:ln w="9525">
            <a:solidFill>
              <a:schemeClr val="tx1"/>
            </a:solidFill>
            <a:miter lim="800000"/>
            <a:headEnd/>
            <a:tailEnd/>
          </a:ln>
          <a:effectLst/>
        </p:spPr>
        <p:txBody>
          <a:bodyPr wrap="none" anchor="ctr"/>
          <a:lstStyle/>
          <a:p>
            <a:endParaRPr lang="en-US"/>
          </a:p>
        </p:txBody>
      </p:sp>
      <p:sp>
        <p:nvSpPr>
          <p:cNvPr id="65567" name="Text Box 31"/>
          <p:cNvSpPr txBox="1">
            <a:spLocks noChangeArrowheads="1"/>
          </p:cNvSpPr>
          <p:nvPr/>
        </p:nvSpPr>
        <p:spPr bwMode="auto">
          <a:xfrm>
            <a:off x="1219200" y="2362200"/>
            <a:ext cx="695325" cy="365125"/>
          </a:xfrm>
          <a:prstGeom prst="rect">
            <a:avLst/>
          </a:prstGeom>
          <a:noFill/>
          <a:ln w="9525">
            <a:noFill/>
            <a:miter lim="800000"/>
            <a:headEnd/>
            <a:tailEnd/>
          </a:ln>
          <a:effectLst/>
        </p:spPr>
        <p:txBody>
          <a:bodyPr wrap="none">
            <a:spAutoFit/>
          </a:bodyPr>
          <a:lstStyle/>
          <a:p>
            <a:pPr algn="ctr"/>
            <a:r>
              <a:rPr lang="en-US" sz="900"/>
              <a:t>POWDER </a:t>
            </a:r>
          </a:p>
          <a:p>
            <a:pPr algn="ctr"/>
            <a:r>
              <a:rPr lang="en-US" sz="900"/>
              <a:t>ROOM</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0"/>
            <a:ext cx="5829300" cy="1524000"/>
          </a:xfrm>
        </p:spPr>
        <p:txBody>
          <a:bodyPr/>
          <a:lstStyle/>
          <a:p>
            <a:r>
              <a:rPr lang="en-US" sz="2800">
                <a:solidFill>
                  <a:srgbClr val="663300"/>
                </a:solidFill>
              </a:rPr>
              <a:t>2</a:t>
            </a:r>
            <a:r>
              <a:rPr lang="en-US" sz="2900" baseline="30000">
                <a:solidFill>
                  <a:srgbClr val="663300"/>
                </a:solidFill>
              </a:rPr>
              <a:t>nd</a:t>
            </a:r>
            <a:r>
              <a:rPr lang="en-US" sz="2800">
                <a:solidFill>
                  <a:srgbClr val="663300"/>
                </a:solidFill>
              </a:rPr>
              <a:t> Floor Plan</a:t>
            </a:r>
          </a:p>
        </p:txBody>
      </p:sp>
      <p:sp>
        <p:nvSpPr>
          <p:cNvPr id="67587" name="Rectangle 3"/>
          <p:cNvSpPr>
            <a:spLocks noChangeArrowheads="1"/>
          </p:cNvSpPr>
          <p:nvPr/>
        </p:nvSpPr>
        <p:spPr bwMode="auto">
          <a:xfrm>
            <a:off x="1066800" y="1066800"/>
            <a:ext cx="5105400" cy="7391400"/>
          </a:xfrm>
          <a:prstGeom prst="rect">
            <a:avLst/>
          </a:prstGeom>
          <a:noFill/>
          <a:ln w="9525">
            <a:solidFill>
              <a:schemeClr val="tx1"/>
            </a:solidFill>
            <a:miter lim="800000"/>
            <a:headEnd/>
            <a:tailEnd/>
          </a:ln>
          <a:effectLst/>
        </p:spPr>
        <p:txBody>
          <a:bodyPr wrap="none" anchor="ctr"/>
          <a:lstStyle/>
          <a:p>
            <a:endParaRPr lang="en-US"/>
          </a:p>
        </p:txBody>
      </p:sp>
      <p:sp>
        <p:nvSpPr>
          <p:cNvPr id="67588" name="Rectangle 4"/>
          <p:cNvSpPr>
            <a:spLocks noChangeArrowheads="1"/>
          </p:cNvSpPr>
          <p:nvPr/>
        </p:nvSpPr>
        <p:spPr bwMode="auto">
          <a:xfrm>
            <a:off x="4419600" y="1066800"/>
            <a:ext cx="1752600" cy="1905000"/>
          </a:xfrm>
          <a:prstGeom prst="rect">
            <a:avLst/>
          </a:prstGeom>
          <a:noFill/>
          <a:ln w="9525">
            <a:solidFill>
              <a:schemeClr val="tx1"/>
            </a:solidFill>
            <a:miter lim="800000"/>
            <a:headEnd/>
            <a:tailEnd/>
          </a:ln>
          <a:effectLst/>
        </p:spPr>
        <p:txBody>
          <a:bodyPr wrap="none" anchor="ctr"/>
          <a:lstStyle/>
          <a:p>
            <a:endParaRPr lang="en-US"/>
          </a:p>
        </p:txBody>
      </p:sp>
      <p:grpSp>
        <p:nvGrpSpPr>
          <p:cNvPr id="67589" name="Group 5"/>
          <p:cNvGrpSpPr>
            <a:grpSpLocks/>
          </p:cNvGrpSpPr>
          <p:nvPr/>
        </p:nvGrpSpPr>
        <p:grpSpPr bwMode="auto">
          <a:xfrm>
            <a:off x="1066800" y="1066800"/>
            <a:ext cx="1828800" cy="2438400"/>
            <a:chOff x="672" y="672"/>
            <a:chExt cx="1152" cy="1536"/>
          </a:xfrm>
        </p:grpSpPr>
        <p:sp>
          <p:nvSpPr>
            <p:cNvPr id="67590" name="Rectangle 6"/>
            <p:cNvSpPr>
              <a:spLocks noChangeArrowheads="1"/>
            </p:cNvSpPr>
            <p:nvPr/>
          </p:nvSpPr>
          <p:spPr bwMode="auto">
            <a:xfrm>
              <a:off x="672" y="672"/>
              <a:ext cx="1152" cy="960"/>
            </a:xfrm>
            <a:prstGeom prst="rect">
              <a:avLst/>
            </a:prstGeom>
            <a:noFill/>
            <a:ln w="9525">
              <a:solidFill>
                <a:schemeClr val="tx1"/>
              </a:solidFill>
              <a:miter lim="800000"/>
              <a:headEnd/>
              <a:tailEnd/>
            </a:ln>
            <a:effectLst/>
          </p:spPr>
          <p:txBody>
            <a:bodyPr wrap="none" anchor="ctr"/>
            <a:lstStyle/>
            <a:p>
              <a:endParaRPr lang="en-US"/>
            </a:p>
          </p:txBody>
        </p:sp>
        <p:sp>
          <p:nvSpPr>
            <p:cNvPr id="67591" name="Line 7"/>
            <p:cNvSpPr>
              <a:spLocks noChangeShapeType="1"/>
            </p:cNvSpPr>
            <p:nvPr/>
          </p:nvSpPr>
          <p:spPr bwMode="auto">
            <a:xfrm>
              <a:off x="672" y="2208"/>
              <a:ext cx="384" cy="0"/>
            </a:xfrm>
            <a:prstGeom prst="line">
              <a:avLst/>
            </a:prstGeom>
            <a:noFill/>
            <a:ln w="9525">
              <a:solidFill>
                <a:schemeClr val="tx1"/>
              </a:solidFill>
              <a:round/>
              <a:headEnd/>
              <a:tailEnd/>
            </a:ln>
            <a:effectLst/>
          </p:spPr>
          <p:txBody>
            <a:bodyPr/>
            <a:lstStyle/>
            <a:p>
              <a:endParaRPr lang="en-US"/>
            </a:p>
          </p:txBody>
        </p:sp>
        <p:sp>
          <p:nvSpPr>
            <p:cNvPr id="67592" name="Line 8"/>
            <p:cNvSpPr>
              <a:spLocks noChangeShapeType="1"/>
            </p:cNvSpPr>
            <p:nvPr/>
          </p:nvSpPr>
          <p:spPr bwMode="auto">
            <a:xfrm flipV="1">
              <a:off x="1056" y="1872"/>
              <a:ext cx="0" cy="336"/>
            </a:xfrm>
            <a:prstGeom prst="line">
              <a:avLst/>
            </a:prstGeom>
            <a:noFill/>
            <a:ln w="9525">
              <a:solidFill>
                <a:schemeClr val="tx1"/>
              </a:solidFill>
              <a:round/>
              <a:headEnd/>
              <a:tailEnd/>
            </a:ln>
            <a:effectLst/>
          </p:spPr>
          <p:txBody>
            <a:bodyPr/>
            <a:lstStyle/>
            <a:p>
              <a:endParaRPr lang="en-US"/>
            </a:p>
          </p:txBody>
        </p:sp>
        <p:sp>
          <p:nvSpPr>
            <p:cNvPr id="67593" name="Line 9"/>
            <p:cNvSpPr>
              <a:spLocks noChangeShapeType="1"/>
            </p:cNvSpPr>
            <p:nvPr/>
          </p:nvSpPr>
          <p:spPr bwMode="auto">
            <a:xfrm>
              <a:off x="1056" y="1872"/>
              <a:ext cx="768" cy="0"/>
            </a:xfrm>
            <a:prstGeom prst="line">
              <a:avLst/>
            </a:prstGeom>
            <a:noFill/>
            <a:ln w="9525">
              <a:solidFill>
                <a:schemeClr val="tx1"/>
              </a:solidFill>
              <a:round/>
              <a:headEnd/>
              <a:tailEnd/>
            </a:ln>
            <a:effectLst/>
          </p:spPr>
          <p:txBody>
            <a:bodyPr/>
            <a:lstStyle/>
            <a:p>
              <a:endParaRPr lang="en-US"/>
            </a:p>
          </p:txBody>
        </p:sp>
        <p:sp>
          <p:nvSpPr>
            <p:cNvPr id="67594" name="Line 10"/>
            <p:cNvSpPr>
              <a:spLocks noChangeShapeType="1"/>
            </p:cNvSpPr>
            <p:nvPr/>
          </p:nvSpPr>
          <p:spPr bwMode="auto">
            <a:xfrm>
              <a:off x="1824" y="1632"/>
              <a:ext cx="0" cy="240"/>
            </a:xfrm>
            <a:prstGeom prst="line">
              <a:avLst/>
            </a:prstGeom>
            <a:noFill/>
            <a:ln w="9525">
              <a:solidFill>
                <a:schemeClr val="tx1"/>
              </a:solidFill>
              <a:round/>
              <a:headEnd/>
              <a:tailEnd/>
            </a:ln>
            <a:effectLst/>
          </p:spPr>
          <p:txBody>
            <a:bodyPr/>
            <a:lstStyle/>
            <a:p>
              <a:endParaRPr lang="en-US"/>
            </a:p>
          </p:txBody>
        </p:sp>
      </p:grpSp>
      <p:sp>
        <p:nvSpPr>
          <p:cNvPr id="67595" name="Line 11"/>
          <p:cNvSpPr>
            <a:spLocks noChangeShapeType="1"/>
          </p:cNvSpPr>
          <p:nvPr/>
        </p:nvSpPr>
        <p:spPr bwMode="auto">
          <a:xfrm>
            <a:off x="1066800" y="3276600"/>
            <a:ext cx="609600" cy="0"/>
          </a:xfrm>
          <a:prstGeom prst="line">
            <a:avLst/>
          </a:prstGeom>
          <a:noFill/>
          <a:ln w="9525">
            <a:solidFill>
              <a:schemeClr val="tx1"/>
            </a:solidFill>
            <a:round/>
            <a:headEnd/>
            <a:tailEnd/>
          </a:ln>
          <a:effectLst/>
        </p:spPr>
        <p:txBody>
          <a:bodyPr/>
          <a:lstStyle/>
          <a:p>
            <a:endParaRPr lang="en-US"/>
          </a:p>
        </p:txBody>
      </p:sp>
      <p:sp>
        <p:nvSpPr>
          <p:cNvPr id="67596" name="Line 12"/>
          <p:cNvSpPr>
            <a:spLocks noChangeShapeType="1"/>
          </p:cNvSpPr>
          <p:nvPr/>
        </p:nvSpPr>
        <p:spPr bwMode="auto">
          <a:xfrm flipV="1">
            <a:off x="1066800" y="2590800"/>
            <a:ext cx="457200" cy="304800"/>
          </a:xfrm>
          <a:prstGeom prst="line">
            <a:avLst/>
          </a:prstGeom>
          <a:noFill/>
          <a:ln w="9525">
            <a:solidFill>
              <a:schemeClr val="tx1"/>
            </a:solidFill>
            <a:round/>
            <a:headEnd/>
            <a:tailEnd/>
          </a:ln>
          <a:effectLst/>
        </p:spPr>
        <p:txBody>
          <a:bodyPr/>
          <a:lstStyle/>
          <a:p>
            <a:endParaRPr lang="en-US"/>
          </a:p>
        </p:txBody>
      </p:sp>
      <p:sp>
        <p:nvSpPr>
          <p:cNvPr id="67597" name="Line 13"/>
          <p:cNvSpPr>
            <a:spLocks noChangeShapeType="1"/>
          </p:cNvSpPr>
          <p:nvPr/>
        </p:nvSpPr>
        <p:spPr bwMode="auto">
          <a:xfrm>
            <a:off x="1066800" y="3048000"/>
            <a:ext cx="609600" cy="0"/>
          </a:xfrm>
          <a:prstGeom prst="line">
            <a:avLst/>
          </a:prstGeom>
          <a:noFill/>
          <a:ln w="9525">
            <a:solidFill>
              <a:schemeClr val="tx1"/>
            </a:solidFill>
            <a:round/>
            <a:headEnd/>
            <a:tailEnd/>
          </a:ln>
          <a:effectLst/>
        </p:spPr>
        <p:txBody>
          <a:bodyPr/>
          <a:lstStyle/>
          <a:p>
            <a:endParaRPr lang="en-US"/>
          </a:p>
        </p:txBody>
      </p:sp>
      <p:sp>
        <p:nvSpPr>
          <p:cNvPr id="67598" name="Line 14"/>
          <p:cNvSpPr>
            <a:spLocks noChangeShapeType="1"/>
          </p:cNvSpPr>
          <p:nvPr/>
        </p:nvSpPr>
        <p:spPr bwMode="auto">
          <a:xfrm>
            <a:off x="1676400" y="2590800"/>
            <a:ext cx="0" cy="381000"/>
          </a:xfrm>
          <a:prstGeom prst="line">
            <a:avLst/>
          </a:prstGeom>
          <a:noFill/>
          <a:ln w="9525">
            <a:solidFill>
              <a:schemeClr val="tx1"/>
            </a:solidFill>
            <a:round/>
            <a:headEnd/>
            <a:tailEnd/>
          </a:ln>
          <a:effectLst/>
        </p:spPr>
        <p:txBody>
          <a:bodyPr/>
          <a:lstStyle/>
          <a:p>
            <a:endParaRPr lang="en-US"/>
          </a:p>
        </p:txBody>
      </p:sp>
      <p:sp>
        <p:nvSpPr>
          <p:cNvPr id="67599" name="Line 15"/>
          <p:cNvSpPr>
            <a:spLocks noChangeShapeType="1"/>
          </p:cNvSpPr>
          <p:nvPr/>
        </p:nvSpPr>
        <p:spPr bwMode="auto">
          <a:xfrm>
            <a:off x="1981200" y="2590800"/>
            <a:ext cx="0" cy="381000"/>
          </a:xfrm>
          <a:prstGeom prst="line">
            <a:avLst/>
          </a:prstGeom>
          <a:noFill/>
          <a:ln w="9525">
            <a:solidFill>
              <a:schemeClr val="tx1"/>
            </a:solidFill>
            <a:round/>
            <a:headEnd/>
            <a:tailEnd/>
          </a:ln>
          <a:effectLst/>
        </p:spPr>
        <p:txBody>
          <a:bodyPr/>
          <a:lstStyle/>
          <a:p>
            <a:endParaRPr lang="en-US"/>
          </a:p>
        </p:txBody>
      </p:sp>
      <p:sp>
        <p:nvSpPr>
          <p:cNvPr id="67600" name="Line 16"/>
          <p:cNvSpPr>
            <a:spLocks noChangeShapeType="1"/>
          </p:cNvSpPr>
          <p:nvPr/>
        </p:nvSpPr>
        <p:spPr bwMode="auto">
          <a:xfrm>
            <a:off x="2286000" y="2590800"/>
            <a:ext cx="0" cy="381000"/>
          </a:xfrm>
          <a:prstGeom prst="line">
            <a:avLst/>
          </a:prstGeom>
          <a:noFill/>
          <a:ln w="9525">
            <a:solidFill>
              <a:schemeClr val="tx1"/>
            </a:solidFill>
            <a:round/>
            <a:headEnd/>
            <a:tailEnd/>
          </a:ln>
          <a:effectLst/>
        </p:spPr>
        <p:txBody>
          <a:bodyPr/>
          <a:lstStyle/>
          <a:p>
            <a:endParaRPr lang="en-US"/>
          </a:p>
        </p:txBody>
      </p:sp>
      <p:sp>
        <p:nvSpPr>
          <p:cNvPr id="67601" name="Line 17"/>
          <p:cNvSpPr>
            <a:spLocks noChangeShapeType="1"/>
          </p:cNvSpPr>
          <p:nvPr/>
        </p:nvSpPr>
        <p:spPr bwMode="auto">
          <a:xfrm>
            <a:off x="2590800" y="2590800"/>
            <a:ext cx="0" cy="381000"/>
          </a:xfrm>
          <a:prstGeom prst="line">
            <a:avLst/>
          </a:prstGeom>
          <a:noFill/>
          <a:ln w="9525">
            <a:solidFill>
              <a:schemeClr val="tx1"/>
            </a:solidFill>
            <a:round/>
            <a:headEnd/>
            <a:tailEnd/>
          </a:ln>
          <a:effectLst/>
        </p:spPr>
        <p:txBody>
          <a:bodyPr/>
          <a:lstStyle/>
          <a:p>
            <a:endParaRPr lang="en-US"/>
          </a:p>
        </p:txBody>
      </p:sp>
      <p:sp>
        <p:nvSpPr>
          <p:cNvPr id="67602" name="Line 18"/>
          <p:cNvSpPr>
            <a:spLocks noChangeShapeType="1"/>
          </p:cNvSpPr>
          <p:nvPr/>
        </p:nvSpPr>
        <p:spPr bwMode="auto">
          <a:xfrm flipV="1">
            <a:off x="1371600" y="2819400"/>
            <a:ext cx="0" cy="152400"/>
          </a:xfrm>
          <a:prstGeom prst="line">
            <a:avLst/>
          </a:prstGeom>
          <a:noFill/>
          <a:ln w="9525">
            <a:solidFill>
              <a:schemeClr val="tx1"/>
            </a:solidFill>
            <a:round/>
            <a:headEnd/>
            <a:tailEnd type="triangle" w="med" len="med"/>
          </a:ln>
          <a:effectLst/>
        </p:spPr>
        <p:txBody>
          <a:bodyPr/>
          <a:lstStyle/>
          <a:p>
            <a:endParaRPr lang="en-US"/>
          </a:p>
        </p:txBody>
      </p:sp>
      <p:sp>
        <p:nvSpPr>
          <p:cNvPr id="67603" name="Line 19"/>
          <p:cNvSpPr>
            <a:spLocks noChangeShapeType="1"/>
          </p:cNvSpPr>
          <p:nvPr/>
        </p:nvSpPr>
        <p:spPr bwMode="auto">
          <a:xfrm>
            <a:off x="1447800" y="2743200"/>
            <a:ext cx="152400" cy="0"/>
          </a:xfrm>
          <a:prstGeom prst="line">
            <a:avLst/>
          </a:prstGeom>
          <a:noFill/>
          <a:ln w="9525">
            <a:solidFill>
              <a:schemeClr val="tx1"/>
            </a:solidFill>
            <a:round/>
            <a:headEnd/>
            <a:tailEnd type="triangle" w="med" len="med"/>
          </a:ln>
          <a:effectLst/>
        </p:spPr>
        <p:txBody>
          <a:bodyPr/>
          <a:lstStyle/>
          <a:p>
            <a:endParaRPr lang="en-US"/>
          </a:p>
        </p:txBody>
      </p:sp>
      <p:sp>
        <p:nvSpPr>
          <p:cNvPr id="67604" name="Line 20"/>
          <p:cNvSpPr>
            <a:spLocks noChangeShapeType="1"/>
          </p:cNvSpPr>
          <p:nvPr/>
        </p:nvSpPr>
        <p:spPr bwMode="auto">
          <a:xfrm flipV="1">
            <a:off x="1066800" y="4114800"/>
            <a:ext cx="533400" cy="533400"/>
          </a:xfrm>
          <a:prstGeom prst="line">
            <a:avLst/>
          </a:prstGeom>
          <a:noFill/>
          <a:ln w="38100">
            <a:solidFill>
              <a:schemeClr val="tx1"/>
            </a:solidFill>
            <a:round/>
            <a:headEnd/>
            <a:tailEnd/>
          </a:ln>
          <a:effectLst/>
        </p:spPr>
        <p:txBody>
          <a:bodyPr/>
          <a:lstStyle/>
          <a:p>
            <a:endParaRPr lang="en-US"/>
          </a:p>
        </p:txBody>
      </p:sp>
      <p:sp>
        <p:nvSpPr>
          <p:cNvPr id="67605" name="Line 21"/>
          <p:cNvSpPr>
            <a:spLocks noChangeShapeType="1"/>
          </p:cNvSpPr>
          <p:nvPr/>
        </p:nvSpPr>
        <p:spPr bwMode="auto">
          <a:xfrm>
            <a:off x="1066800" y="3962400"/>
            <a:ext cx="0" cy="685800"/>
          </a:xfrm>
          <a:prstGeom prst="line">
            <a:avLst/>
          </a:prstGeom>
          <a:noFill/>
          <a:ln w="9525">
            <a:solidFill>
              <a:schemeClr val="bg1"/>
            </a:solidFill>
            <a:round/>
            <a:headEnd/>
            <a:tailEnd/>
          </a:ln>
          <a:effectLst/>
        </p:spPr>
        <p:txBody>
          <a:bodyPr/>
          <a:lstStyle/>
          <a:p>
            <a:endParaRPr lang="en-US"/>
          </a:p>
        </p:txBody>
      </p:sp>
      <p:sp>
        <p:nvSpPr>
          <p:cNvPr id="67606" name="Text Box 22"/>
          <p:cNvSpPr txBox="1">
            <a:spLocks noChangeArrowheads="1"/>
          </p:cNvSpPr>
          <p:nvPr/>
        </p:nvSpPr>
        <p:spPr bwMode="auto">
          <a:xfrm>
            <a:off x="457200" y="3886200"/>
            <a:ext cx="1206500" cy="366713"/>
          </a:xfrm>
          <a:prstGeom prst="rect">
            <a:avLst/>
          </a:prstGeom>
          <a:noFill/>
          <a:ln w="9525">
            <a:noFill/>
            <a:miter lim="800000"/>
            <a:headEnd/>
            <a:tailEnd/>
          </a:ln>
          <a:effectLst/>
        </p:spPr>
        <p:txBody>
          <a:bodyPr wrap="none">
            <a:spAutoFit/>
          </a:bodyPr>
          <a:lstStyle/>
          <a:p>
            <a:r>
              <a:rPr lang="en-US" sz="1800"/>
              <a:t>Front Door</a:t>
            </a:r>
          </a:p>
        </p:txBody>
      </p:sp>
      <p:sp>
        <p:nvSpPr>
          <p:cNvPr id="67607" name="Rectangle 23"/>
          <p:cNvSpPr>
            <a:spLocks noChangeArrowheads="1"/>
          </p:cNvSpPr>
          <p:nvPr/>
        </p:nvSpPr>
        <p:spPr bwMode="auto">
          <a:xfrm>
            <a:off x="1066800" y="4572000"/>
            <a:ext cx="76200" cy="76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67608" name="Rectangle 24"/>
          <p:cNvSpPr>
            <a:spLocks noChangeArrowheads="1"/>
          </p:cNvSpPr>
          <p:nvPr/>
        </p:nvSpPr>
        <p:spPr bwMode="auto">
          <a:xfrm>
            <a:off x="1219200" y="5715000"/>
            <a:ext cx="2743200" cy="533400"/>
          </a:xfrm>
          <a:prstGeom prst="rect">
            <a:avLst/>
          </a:prstGeom>
          <a:noFill/>
          <a:ln w="9525">
            <a:solidFill>
              <a:schemeClr val="tx1"/>
            </a:solidFill>
            <a:miter lim="800000"/>
            <a:headEnd/>
            <a:tailEnd/>
          </a:ln>
          <a:effectLst/>
        </p:spPr>
        <p:txBody>
          <a:bodyPr wrap="none" anchor="ctr"/>
          <a:lstStyle/>
          <a:p>
            <a:endParaRPr lang="en-US"/>
          </a:p>
        </p:txBody>
      </p:sp>
      <p:sp>
        <p:nvSpPr>
          <p:cNvPr id="67609" name="Text Box 25"/>
          <p:cNvSpPr txBox="1">
            <a:spLocks noChangeArrowheads="1"/>
          </p:cNvSpPr>
          <p:nvPr/>
        </p:nvSpPr>
        <p:spPr bwMode="auto">
          <a:xfrm>
            <a:off x="1905000" y="5715000"/>
            <a:ext cx="1081088" cy="457200"/>
          </a:xfrm>
          <a:prstGeom prst="rect">
            <a:avLst/>
          </a:prstGeom>
          <a:noFill/>
          <a:ln w="9525">
            <a:noFill/>
            <a:miter lim="800000"/>
            <a:headEnd/>
            <a:tailEnd/>
          </a:ln>
          <a:effectLst/>
        </p:spPr>
        <p:txBody>
          <a:bodyPr wrap="none">
            <a:spAutoFit/>
          </a:bodyPr>
          <a:lstStyle/>
          <a:p>
            <a:r>
              <a:rPr lang="en-US"/>
              <a:t>Closets</a:t>
            </a:r>
          </a:p>
        </p:txBody>
      </p:sp>
      <p:sp>
        <p:nvSpPr>
          <p:cNvPr id="67610" name="Rectangle 26"/>
          <p:cNvSpPr>
            <a:spLocks noChangeArrowheads="1"/>
          </p:cNvSpPr>
          <p:nvPr/>
        </p:nvSpPr>
        <p:spPr bwMode="auto">
          <a:xfrm>
            <a:off x="3581400" y="5715000"/>
            <a:ext cx="381000" cy="533400"/>
          </a:xfrm>
          <a:prstGeom prst="rect">
            <a:avLst/>
          </a:prstGeom>
          <a:noFill/>
          <a:ln w="9525" cap="rnd">
            <a:solidFill>
              <a:schemeClr val="tx1"/>
            </a:solidFill>
            <a:prstDash val="sysDot"/>
            <a:miter lim="800000"/>
            <a:headEnd/>
            <a:tailEnd/>
          </a:ln>
          <a:effectLst/>
        </p:spPr>
        <p:txBody>
          <a:bodyPr wrap="none" anchor="ctr"/>
          <a:lstStyle/>
          <a:p>
            <a:endParaRPr lang="en-US"/>
          </a:p>
        </p:txBody>
      </p:sp>
      <p:sp>
        <p:nvSpPr>
          <p:cNvPr id="67611" name="Line 27"/>
          <p:cNvSpPr>
            <a:spLocks noChangeShapeType="1"/>
          </p:cNvSpPr>
          <p:nvPr/>
        </p:nvSpPr>
        <p:spPr bwMode="auto">
          <a:xfrm flipV="1">
            <a:off x="4114800" y="6019800"/>
            <a:ext cx="457200" cy="228600"/>
          </a:xfrm>
          <a:prstGeom prst="line">
            <a:avLst/>
          </a:prstGeom>
          <a:noFill/>
          <a:ln w="9525">
            <a:solidFill>
              <a:schemeClr val="tx1"/>
            </a:solidFill>
            <a:round/>
            <a:headEnd/>
            <a:tailEnd/>
          </a:ln>
          <a:effectLst/>
        </p:spPr>
        <p:txBody>
          <a:bodyPr/>
          <a:lstStyle/>
          <a:p>
            <a:endParaRPr lang="en-US"/>
          </a:p>
        </p:txBody>
      </p:sp>
      <p:sp>
        <p:nvSpPr>
          <p:cNvPr id="67612" name="Rectangle 28"/>
          <p:cNvSpPr>
            <a:spLocks noChangeArrowheads="1"/>
          </p:cNvSpPr>
          <p:nvPr/>
        </p:nvSpPr>
        <p:spPr bwMode="auto">
          <a:xfrm>
            <a:off x="1066800" y="6248400"/>
            <a:ext cx="5105400" cy="2209800"/>
          </a:xfrm>
          <a:prstGeom prst="rect">
            <a:avLst/>
          </a:prstGeom>
          <a:noFill/>
          <a:ln w="9525">
            <a:solidFill>
              <a:schemeClr val="tx1"/>
            </a:solidFill>
            <a:miter lim="800000"/>
            <a:headEnd/>
            <a:tailEnd/>
          </a:ln>
          <a:effectLst/>
        </p:spPr>
        <p:txBody>
          <a:bodyPr wrap="none" anchor="ctr"/>
          <a:lstStyle/>
          <a:p>
            <a:endParaRPr lang="en-US"/>
          </a:p>
        </p:txBody>
      </p:sp>
      <p:sp>
        <p:nvSpPr>
          <p:cNvPr id="67613" name="Line 29"/>
          <p:cNvSpPr>
            <a:spLocks noChangeShapeType="1"/>
          </p:cNvSpPr>
          <p:nvPr/>
        </p:nvSpPr>
        <p:spPr bwMode="auto">
          <a:xfrm>
            <a:off x="4191000" y="6248400"/>
            <a:ext cx="457200" cy="0"/>
          </a:xfrm>
          <a:prstGeom prst="line">
            <a:avLst/>
          </a:prstGeom>
          <a:noFill/>
          <a:ln w="9525">
            <a:solidFill>
              <a:schemeClr val="bg1"/>
            </a:solidFill>
            <a:round/>
            <a:headEnd/>
            <a:tailEnd/>
          </a:ln>
          <a:effectLst/>
        </p:spPr>
        <p:txBody>
          <a:bodyPr/>
          <a:lstStyle/>
          <a:p>
            <a:endParaRPr lang="en-US"/>
          </a:p>
        </p:txBody>
      </p:sp>
      <p:sp>
        <p:nvSpPr>
          <p:cNvPr id="67614" name="Line 30"/>
          <p:cNvSpPr>
            <a:spLocks noChangeShapeType="1"/>
          </p:cNvSpPr>
          <p:nvPr/>
        </p:nvSpPr>
        <p:spPr bwMode="auto">
          <a:xfrm>
            <a:off x="4343400" y="2362200"/>
            <a:ext cx="0" cy="609600"/>
          </a:xfrm>
          <a:prstGeom prst="line">
            <a:avLst/>
          </a:prstGeom>
          <a:noFill/>
          <a:ln w="9525">
            <a:solidFill>
              <a:schemeClr val="bg1"/>
            </a:solidFill>
            <a:round/>
            <a:headEnd/>
            <a:tailEnd/>
          </a:ln>
          <a:effectLst/>
        </p:spPr>
        <p:txBody>
          <a:bodyPr/>
          <a:lstStyle/>
          <a:p>
            <a:endParaRPr lang="en-US"/>
          </a:p>
        </p:txBody>
      </p:sp>
      <p:sp>
        <p:nvSpPr>
          <p:cNvPr id="67615" name="Line 31"/>
          <p:cNvSpPr>
            <a:spLocks noChangeShapeType="1"/>
          </p:cNvSpPr>
          <p:nvPr/>
        </p:nvSpPr>
        <p:spPr bwMode="auto">
          <a:xfrm>
            <a:off x="2895600" y="2209800"/>
            <a:ext cx="0" cy="381000"/>
          </a:xfrm>
          <a:prstGeom prst="line">
            <a:avLst/>
          </a:prstGeom>
          <a:noFill/>
          <a:ln w="9525">
            <a:solidFill>
              <a:schemeClr val="bg1"/>
            </a:solidFill>
            <a:round/>
            <a:headEnd/>
            <a:tailEnd/>
          </a:ln>
          <a:effectLst/>
        </p:spPr>
        <p:txBody>
          <a:bodyPr/>
          <a:lstStyle/>
          <a:p>
            <a:endParaRPr lang="en-US"/>
          </a:p>
        </p:txBody>
      </p:sp>
      <p:sp>
        <p:nvSpPr>
          <p:cNvPr id="67616" name="Text Box 32"/>
          <p:cNvSpPr txBox="1">
            <a:spLocks noChangeArrowheads="1"/>
          </p:cNvSpPr>
          <p:nvPr/>
        </p:nvSpPr>
        <p:spPr bwMode="auto">
          <a:xfrm>
            <a:off x="1066800" y="1344613"/>
            <a:ext cx="1671638" cy="1006475"/>
          </a:xfrm>
          <a:prstGeom prst="rect">
            <a:avLst/>
          </a:prstGeom>
          <a:noFill/>
          <a:ln w="9525">
            <a:noFill/>
            <a:miter lim="800000"/>
            <a:headEnd/>
            <a:tailEnd/>
          </a:ln>
          <a:effectLst/>
        </p:spPr>
        <p:txBody>
          <a:bodyPr wrap="none">
            <a:spAutoFit/>
          </a:bodyPr>
          <a:lstStyle/>
          <a:p>
            <a:r>
              <a:rPr lang="en-US" sz="2000"/>
              <a:t>Kids Bedroom</a:t>
            </a:r>
            <a:br>
              <a:rPr lang="en-US" sz="2000"/>
            </a:br>
            <a:r>
              <a:rPr lang="en-US" sz="2000"/>
              <a:t>Bunk Beds</a:t>
            </a:r>
          </a:p>
          <a:p>
            <a:r>
              <a:rPr lang="en-US" sz="2000"/>
              <a:t>(1 twin, 1 full)</a:t>
            </a:r>
          </a:p>
        </p:txBody>
      </p:sp>
      <p:sp>
        <p:nvSpPr>
          <p:cNvPr id="67617" name="Text Box 33"/>
          <p:cNvSpPr txBox="1">
            <a:spLocks noChangeArrowheads="1"/>
          </p:cNvSpPr>
          <p:nvPr/>
        </p:nvSpPr>
        <p:spPr bwMode="auto">
          <a:xfrm>
            <a:off x="4495800" y="1295400"/>
            <a:ext cx="1482725" cy="701675"/>
          </a:xfrm>
          <a:prstGeom prst="rect">
            <a:avLst/>
          </a:prstGeom>
          <a:noFill/>
          <a:ln w="9525">
            <a:noFill/>
            <a:miter lim="800000"/>
            <a:headEnd/>
            <a:tailEnd/>
          </a:ln>
          <a:effectLst/>
        </p:spPr>
        <p:txBody>
          <a:bodyPr wrap="none">
            <a:spAutoFit/>
          </a:bodyPr>
          <a:lstStyle/>
          <a:p>
            <a:r>
              <a:rPr lang="en-US" sz="2000"/>
              <a:t>Bedroom</a:t>
            </a:r>
          </a:p>
          <a:p>
            <a:r>
              <a:rPr lang="en-US" sz="2000"/>
              <a:t>2 Twin Beds</a:t>
            </a:r>
          </a:p>
        </p:txBody>
      </p:sp>
      <p:sp>
        <p:nvSpPr>
          <p:cNvPr id="67618" name="Line 34"/>
          <p:cNvSpPr>
            <a:spLocks noChangeShapeType="1"/>
          </p:cNvSpPr>
          <p:nvPr/>
        </p:nvSpPr>
        <p:spPr bwMode="auto">
          <a:xfrm>
            <a:off x="4419600" y="2971800"/>
            <a:ext cx="0" cy="2743200"/>
          </a:xfrm>
          <a:prstGeom prst="line">
            <a:avLst/>
          </a:prstGeom>
          <a:noFill/>
          <a:ln w="9525">
            <a:solidFill>
              <a:schemeClr val="tx1"/>
            </a:solidFill>
            <a:round/>
            <a:headEnd/>
            <a:tailEnd/>
          </a:ln>
          <a:effectLst/>
        </p:spPr>
        <p:txBody>
          <a:bodyPr/>
          <a:lstStyle/>
          <a:p>
            <a:endParaRPr lang="en-US"/>
          </a:p>
        </p:txBody>
      </p:sp>
      <p:sp>
        <p:nvSpPr>
          <p:cNvPr id="67619" name="Line 35"/>
          <p:cNvSpPr>
            <a:spLocks noChangeShapeType="1"/>
          </p:cNvSpPr>
          <p:nvPr/>
        </p:nvSpPr>
        <p:spPr bwMode="auto">
          <a:xfrm>
            <a:off x="2895600" y="2971800"/>
            <a:ext cx="0" cy="990600"/>
          </a:xfrm>
          <a:prstGeom prst="line">
            <a:avLst/>
          </a:prstGeom>
          <a:noFill/>
          <a:ln w="9525">
            <a:solidFill>
              <a:schemeClr val="tx1"/>
            </a:solidFill>
            <a:round/>
            <a:headEnd/>
            <a:tailEnd/>
          </a:ln>
          <a:effectLst/>
        </p:spPr>
        <p:txBody>
          <a:bodyPr/>
          <a:lstStyle/>
          <a:p>
            <a:endParaRPr lang="en-US"/>
          </a:p>
        </p:txBody>
      </p:sp>
      <p:sp>
        <p:nvSpPr>
          <p:cNvPr id="67620" name="Line 36"/>
          <p:cNvSpPr>
            <a:spLocks noChangeShapeType="1"/>
          </p:cNvSpPr>
          <p:nvPr/>
        </p:nvSpPr>
        <p:spPr bwMode="auto">
          <a:xfrm>
            <a:off x="2286000" y="3048000"/>
            <a:ext cx="609600" cy="381000"/>
          </a:xfrm>
          <a:prstGeom prst="line">
            <a:avLst/>
          </a:prstGeom>
          <a:noFill/>
          <a:ln w="9525">
            <a:solidFill>
              <a:schemeClr val="tx1"/>
            </a:solidFill>
            <a:round/>
            <a:headEnd/>
            <a:tailEnd/>
          </a:ln>
          <a:effectLst/>
        </p:spPr>
        <p:txBody>
          <a:bodyPr/>
          <a:lstStyle/>
          <a:p>
            <a:endParaRPr lang="en-US"/>
          </a:p>
        </p:txBody>
      </p:sp>
      <p:sp>
        <p:nvSpPr>
          <p:cNvPr id="67621" name="Line 37"/>
          <p:cNvSpPr>
            <a:spLocks noChangeShapeType="1"/>
          </p:cNvSpPr>
          <p:nvPr/>
        </p:nvSpPr>
        <p:spPr bwMode="auto">
          <a:xfrm>
            <a:off x="2514600" y="2971800"/>
            <a:ext cx="381000" cy="228600"/>
          </a:xfrm>
          <a:prstGeom prst="line">
            <a:avLst/>
          </a:prstGeom>
          <a:noFill/>
          <a:ln w="9525">
            <a:solidFill>
              <a:schemeClr val="tx1"/>
            </a:solidFill>
            <a:round/>
            <a:headEnd/>
            <a:tailEnd/>
          </a:ln>
          <a:effectLst/>
        </p:spPr>
        <p:txBody>
          <a:bodyPr/>
          <a:lstStyle/>
          <a:p>
            <a:endParaRPr lang="en-US"/>
          </a:p>
        </p:txBody>
      </p:sp>
      <p:sp>
        <p:nvSpPr>
          <p:cNvPr id="67622" name="Line 38"/>
          <p:cNvSpPr>
            <a:spLocks noChangeShapeType="1"/>
          </p:cNvSpPr>
          <p:nvPr/>
        </p:nvSpPr>
        <p:spPr bwMode="auto">
          <a:xfrm flipV="1">
            <a:off x="2438400" y="3429000"/>
            <a:ext cx="152400" cy="152400"/>
          </a:xfrm>
          <a:prstGeom prst="line">
            <a:avLst/>
          </a:prstGeom>
          <a:noFill/>
          <a:ln w="9525">
            <a:solidFill>
              <a:schemeClr val="tx1"/>
            </a:solidFill>
            <a:round/>
            <a:headEnd/>
            <a:tailEnd type="triangle" w="med" len="med"/>
          </a:ln>
          <a:effectLst/>
        </p:spPr>
        <p:txBody>
          <a:bodyPr/>
          <a:lstStyle/>
          <a:p>
            <a:endParaRPr lang="en-US"/>
          </a:p>
        </p:txBody>
      </p:sp>
      <p:sp>
        <p:nvSpPr>
          <p:cNvPr id="67623" name="Text Box 39"/>
          <p:cNvSpPr txBox="1">
            <a:spLocks noChangeArrowheads="1"/>
          </p:cNvSpPr>
          <p:nvPr/>
        </p:nvSpPr>
        <p:spPr bwMode="auto">
          <a:xfrm>
            <a:off x="1828800" y="3200400"/>
            <a:ext cx="1098550" cy="304800"/>
          </a:xfrm>
          <a:prstGeom prst="rect">
            <a:avLst/>
          </a:prstGeom>
          <a:noFill/>
          <a:ln w="9525">
            <a:noFill/>
            <a:miter lim="800000"/>
            <a:headEnd/>
            <a:tailEnd/>
          </a:ln>
          <a:effectLst/>
        </p:spPr>
        <p:txBody>
          <a:bodyPr wrap="none">
            <a:spAutoFit/>
          </a:bodyPr>
          <a:lstStyle/>
          <a:p>
            <a:r>
              <a:rPr lang="en-US" sz="1400"/>
              <a:t>To basement</a:t>
            </a:r>
          </a:p>
        </p:txBody>
      </p:sp>
      <p:sp>
        <p:nvSpPr>
          <p:cNvPr id="67624" name="Text Box 40"/>
          <p:cNvSpPr txBox="1">
            <a:spLocks noChangeArrowheads="1"/>
          </p:cNvSpPr>
          <p:nvPr/>
        </p:nvSpPr>
        <p:spPr bwMode="auto">
          <a:xfrm>
            <a:off x="1066800" y="3505200"/>
            <a:ext cx="860425" cy="304800"/>
          </a:xfrm>
          <a:prstGeom prst="rect">
            <a:avLst/>
          </a:prstGeom>
          <a:noFill/>
          <a:ln w="9525">
            <a:noFill/>
            <a:miter lim="800000"/>
            <a:headEnd/>
            <a:tailEnd/>
          </a:ln>
          <a:effectLst/>
        </p:spPr>
        <p:txBody>
          <a:bodyPr wrap="none">
            <a:spAutoFit/>
          </a:bodyPr>
          <a:lstStyle/>
          <a:p>
            <a:r>
              <a:rPr lang="en-US" sz="1400"/>
              <a:t>To 3</a:t>
            </a:r>
            <a:r>
              <a:rPr lang="en-US" sz="1400" baseline="30000"/>
              <a:t>rd</a:t>
            </a:r>
            <a:r>
              <a:rPr lang="en-US" sz="1400"/>
              <a:t> Flr</a:t>
            </a:r>
          </a:p>
        </p:txBody>
      </p:sp>
      <p:sp>
        <p:nvSpPr>
          <p:cNvPr id="67625" name="Line 41"/>
          <p:cNvSpPr>
            <a:spLocks noChangeShapeType="1"/>
          </p:cNvSpPr>
          <p:nvPr/>
        </p:nvSpPr>
        <p:spPr bwMode="auto">
          <a:xfrm flipV="1">
            <a:off x="1371600" y="3352800"/>
            <a:ext cx="0" cy="152400"/>
          </a:xfrm>
          <a:prstGeom prst="line">
            <a:avLst/>
          </a:prstGeom>
          <a:noFill/>
          <a:ln w="9525">
            <a:solidFill>
              <a:schemeClr val="tx1"/>
            </a:solidFill>
            <a:round/>
            <a:headEnd/>
            <a:tailEnd type="triangle" w="med" len="med"/>
          </a:ln>
          <a:effectLst/>
        </p:spPr>
        <p:txBody>
          <a:bodyPr/>
          <a:lstStyle/>
          <a:p>
            <a:endParaRPr lang="en-US"/>
          </a:p>
        </p:txBody>
      </p:sp>
      <p:sp>
        <p:nvSpPr>
          <p:cNvPr id="67626" name="Line 42"/>
          <p:cNvSpPr>
            <a:spLocks noChangeShapeType="1"/>
          </p:cNvSpPr>
          <p:nvPr/>
        </p:nvSpPr>
        <p:spPr bwMode="auto">
          <a:xfrm>
            <a:off x="2743200" y="2362200"/>
            <a:ext cx="152400" cy="228600"/>
          </a:xfrm>
          <a:prstGeom prst="line">
            <a:avLst/>
          </a:prstGeom>
          <a:noFill/>
          <a:ln w="9525">
            <a:solidFill>
              <a:schemeClr val="tx1"/>
            </a:solidFill>
            <a:round/>
            <a:headEnd/>
            <a:tailEnd/>
          </a:ln>
          <a:effectLst/>
        </p:spPr>
        <p:txBody>
          <a:bodyPr/>
          <a:lstStyle/>
          <a:p>
            <a:endParaRPr lang="en-US"/>
          </a:p>
        </p:txBody>
      </p:sp>
      <p:sp>
        <p:nvSpPr>
          <p:cNvPr id="67627" name="Line 43"/>
          <p:cNvSpPr>
            <a:spLocks noChangeShapeType="1"/>
          </p:cNvSpPr>
          <p:nvPr/>
        </p:nvSpPr>
        <p:spPr bwMode="auto">
          <a:xfrm>
            <a:off x="2895600" y="2362200"/>
            <a:ext cx="1524000" cy="0"/>
          </a:xfrm>
          <a:prstGeom prst="line">
            <a:avLst/>
          </a:prstGeom>
          <a:noFill/>
          <a:ln w="9525">
            <a:solidFill>
              <a:schemeClr val="tx1"/>
            </a:solidFill>
            <a:round/>
            <a:headEnd/>
            <a:tailEnd/>
          </a:ln>
          <a:effectLst/>
        </p:spPr>
        <p:txBody>
          <a:bodyPr/>
          <a:lstStyle/>
          <a:p>
            <a:endParaRPr lang="en-US"/>
          </a:p>
        </p:txBody>
      </p:sp>
      <p:sp>
        <p:nvSpPr>
          <p:cNvPr id="67628" name="Line 44"/>
          <p:cNvSpPr>
            <a:spLocks noChangeShapeType="1"/>
          </p:cNvSpPr>
          <p:nvPr/>
        </p:nvSpPr>
        <p:spPr bwMode="auto">
          <a:xfrm flipV="1">
            <a:off x="4419600" y="2514600"/>
            <a:ext cx="304800" cy="228600"/>
          </a:xfrm>
          <a:prstGeom prst="line">
            <a:avLst/>
          </a:prstGeom>
          <a:noFill/>
          <a:ln w="9525">
            <a:solidFill>
              <a:schemeClr val="tx1"/>
            </a:solidFill>
            <a:round/>
            <a:headEnd/>
            <a:tailEnd/>
          </a:ln>
          <a:effectLst/>
        </p:spPr>
        <p:txBody>
          <a:bodyPr/>
          <a:lstStyle/>
          <a:p>
            <a:endParaRPr lang="en-US"/>
          </a:p>
        </p:txBody>
      </p:sp>
      <p:sp>
        <p:nvSpPr>
          <p:cNvPr id="67629" name="Line 45"/>
          <p:cNvSpPr>
            <a:spLocks noChangeShapeType="1"/>
          </p:cNvSpPr>
          <p:nvPr/>
        </p:nvSpPr>
        <p:spPr bwMode="auto">
          <a:xfrm>
            <a:off x="4419600" y="2362200"/>
            <a:ext cx="0" cy="381000"/>
          </a:xfrm>
          <a:prstGeom prst="line">
            <a:avLst/>
          </a:prstGeom>
          <a:noFill/>
          <a:ln w="9525">
            <a:solidFill>
              <a:schemeClr val="bg1"/>
            </a:solidFill>
            <a:round/>
            <a:headEnd/>
            <a:tailEnd/>
          </a:ln>
          <a:effectLst/>
        </p:spPr>
        <p:txBody>
          <a:bodyPr/>
          <a:lstStyle/>
          <a:p>
            <a:endParaRPr lang="en-US"/>
          </a:p>
        </p:txBody>
      </p:sp>
      <p:sp>
        <p:nvSpPr>
          <p:cNvPr id="67630" name="Line 46"/>
          <p:cNvSpPr>
            <a:spLocks noChangeShapeType="1"/>
          </p:cNvSpPr>
          <p:nvPr/>
        </p:nvSpPr>
        <p:spPr bwMode="auto">
          <a:xfrm>
            <a:off x="4419600" y="2133600"/>
            <a:ext cx="0" cy="152400"/>
          </a:xfrm>
          <a:prstGeom prst="line">
            <a:avLst/>
          </a:prstGeom>
          <a:noFill/>
          <a:ln w="9525">
            <a:solidFill>
              <a:schemeClr val="bg1"/>
            </a:solidFill>
            <a:round/>
            <a:headEnd/>
            <a:tailEnd/>
          </a:ln>
          <a:effectLst/>
        </p:spPr>
        <p:txBody>
          <a:bodyPr/>
          <a:lstStyle/>
          <a:p>
            <a:endParaRPr lang="en-US"/>
          </a:p>
        </p:txBody>
      </p:sp>
      <p:sp>
        <p:nvSpPr>
          <p:cNvPr id="67631" name="Text Box 47"/>
          <p:cNvSpPr txBox="1">
            <a:spLocks noChangeArrowheads="1"/>
          </p:cNvSpPr>
          <p:nvPr/>
        </p:nvSpPr>
        <p:spPr bwMode="auto">
          <a:xfrm>
            <a:off x="2971800" y="1219200"/>
            <a:ext cx="1409700" cy="641350"/>
          </a:xfrm>
          <a:prstGeom prst="rect">
            <a:avLst/>
          </a:prstGeom>
          <a:noFill/>
          <a:ln w="9525">
            <a:noFill/>
            <a:miter lim="800000"/>
            <a:headEnd/>
            <a:tailEnd/>
          </a:ln>
          <a:effectLst/>
        </p:spPr>
        <p:txBody>
          <a:bodyPr wrap="none">
            <a:spAutoFit/>
          </a:bodyPr>
          <a:lstStyle/>
          <a:p>
            <a:r>
              <a:rPr lang="en-US" sz="1800" b="1"/>
              <a:t>Shared Bath</a:t>
            </a:r>
          </a:p>
          <a:p>
            <a:r>
              <a:rPr lang="en-US" sz="1800" b="1"/>
              <a:t>Tub/Shower</a:t>
            </a:r>
          </a:p>
        </p:txBody>
      </p:sp>
      <p:sp>
        <p:nvSpPr>
          <p:cNvPr id="67632" name="Text Box 48"/>
          <p:cNvSpPr txBox="1">
            <a:spLocks noChangeArrowheads="1"/>
          </p:cNvSpPr>
          <p:nvPr/>
        </p:nvSpPr>
        <p:spPr bwMode="auto">
          <a:xfrm>
            <a:off x="4495800" y="4419600"/>
            <a:ext cx="1546225" cy="822325"/>
          </a:xfrm>
          <a:prstGeom prst="rect">
            <a:avLst/>
          </a:prstGeom>
          <a:noFill/>
          <a:ln w="9525">
            <a:noFill/>
            <a:miter lim="800000"/>
            <a:headEnd/>
            <a:tailEnd/>
          </a:ln>
          <a:effectLst/>
        </p:spPr>
        <p:txBody>
          <a:bodyPr wrap="none">
            <a:spAutoFit/>
          </a:bodyPr>
          <a:lstStyle/>
          <a:p>
            <a:r>
              <a:rPr lang="en-US"/>
              <a:t>Bedroom</a:t>
            </a:r>
            <a:br>
              <a:rPr lang="en-US"/>
            </a:br>
            <a:r>
              <a:rPr lang="en-US"/>
              <a:t>Queen Bed</a:t>
            </a:r>
          </a:p>
        </p:txBody>
      </p:sp>
      <p:sp>
        <p:nvSpPr>
          <p:cNvPr id="67633" name="Rectangle 49"/>
          <p:cNvSpPr>
            <a:spLocks noChangeArrowheads="1"/>
          </p:cNvSpPr>
          <p:nvPr/>
        </p:nvSpPr>
        <p:spPr bwMode="auto">
          <a:xfrm>
            <a:off x="4419600" y="2971800"/>
            <a:ext cx="914400" cy="1371600"/>
          </a:xfrm>
          <a:prstGeom prst="rect">
            <a:avLst/>
          </a:prstGeom>
          <a:noFill/>
          <a:ln w="9525" cap="rnd">
            <a:solidFill>
              <a:schemeClr val="tx1"/>
            </a:solidFill>
            <a:prstDash val="sysDot"/>
            <a:miter lim="800000"/>
            <a:headEnd/>
            <a:tailEnd/>
          </a:ln>
          <a:effectLst/>
        </p:spPr>
        <p:txBody>
          <a:bodyPr wrap="none" anchor="ctr"/>
          <a:lstStyle/>
          <a:p>
            <a:endParaRPr lang="en-US"/>
          </a:p>
        </p:txBody>
      </p:sp>
      <p:sp>
        <p:nvSpPr>
          <p:cNvPr id="67634" name="Text Box 50"/>
          <p:cNvSpPr txBox="1">
            <a:spLocks noChangeArrowheads="1"/>
          </p:cNvSpPr>
          <p:nvPr/>
        </p:nvSpPr>
        <p:spPr bwMode="auto">
          <a:xfrm>
            <a:off x="4392613" y="3327400"/>
            <a:ext cx="938212" cy="457200"/>
          </a:xfrm>
          <a:prstGeom prst="rect">
            <a:avLst/>
          </a:prstGeom>
          <a:noFill/>
          <a:ln w="9525">
            <a:noFill/>
            <a:miter lim="800000"/>
            <a:headEnd/>
            <a:tailEnd/>
          </a:ln>
          <a:effectLst/>
        </p:spPr>
        <p:txBody>
          <a:bodyPr wrap="none">
            <a:spAutoFit/>
          </a:bodyPr>
          <a:lstStyle/>
          <a:p>
            <a:pPr algn="ctr"/>
            <a:r>
              <a:rPr lang="en-US" sz="1200"/>
              <a:t>Bath</a:t>
            </a:r>
          </a:p>
          <a:p>
            <a:pPr algn="ctr"/>
            <a:r>
              <a:rPr lang="en-US" sz="1200"/>
              <a:t>Tub/Shower</a:t>
            </a:r>
          </a:p>
        </p:txBody>
      </p:sp>
      <p:sp>
        <p:nvSpPr>
          <p:cNvPr id="67635" name="Text Box 51"/>
          <p:cNvSpPr txBox="1">
            <a:spLocks noChangeArrowheads="1"/>
          </p:cNvSpPr>
          <p:nvPr/>
        </p:nvSpPr>
        <p:spPr bwMode="auto">
          <a:xfrm rot="16168187">
            <a:off x="2973387" y="3503613"/>
            <a:ext cx="1216025" cy="457200"/>
          </a:xfrm>
          <a:prstGeom prst="rect">
            <a:avLst/>
          </a:prstGeom>
          <a:noFill/>
          <a:ln w="9525">
            <a:noFill/>
            <a:miter lim="800000"/>
            <a:headEnd/>
            <a:tailEnd/>
          </a:ln>
          <a:effectLst/>
        </p:spPr>
        <p:txBody>
          <a:bodyPr wrap="none">
            <a:spAutoFit/>
          </a:bodyPr>
          <a:lstStyle/>
          <a:p>
            <a:r>
              <a:rPr lang="en-US"/>
              <a:t>Hallway</a:t>
            </a:r>
          </a:p>
        </p:txBody>
      </p:sp>
      <p:sp>
        <p:nvSpPr>
          <p:cNvPr id="67636" name="Text Box 52"/>
          <p:cNvSpPr txBox="1">
            <a:spLocks noChangeArrowheads="1"/>
          </p:cNvSpPr>
          <p:nvPr/>
        </p:nvSpPr>
        <p:spPr bwMode="auto">
          <a:xfrm>
            <a:off x="1736725" y="4384675"/>
            <a:ext cx="895350" cy="457200"/>
          </a:xfrm>
          <a:prstGeom prst="rect">
            <a:avLst/>
          </a:prstGeom>
          <a:noFill/>
          <a:ln w="9525">
            <a:noFill/>
            <a:miter lim="800000"/>
            <a:headEnd/>
            <a:tailEnd/>
          </a:ln>
          <a:effectLst/>
        </p:spPr>
        <p:txBody>
          <a:bodyPr wrap="none">
            <a:spAutoFit/>
          </a:bodyPr>
          <a:lstStyle/>
          <a:p>
            <a:r>
              <a:rPr lang="en-US"/>
              <a:t>Foyer</a:t>
            </a:r>
          </a:p>
        </p:txBody>
      </p:sp>
      <p:sp>
        <p:nvSpPr>
          <p:cNvPr id="67637" name="Rectangle 53"/>
          <p:cNvSpPr>
            <a:spLocks noChangeArrowheads="1"/>
          </p:cNvSpPr>
          <p:nvPr/>
        </p:nvSpPr>
        <p:spPr bwMode="auto">
          <a:xfrm>
            <a:off x="1066800" y="6248400"/>
            <a:ext cx="2895600" cy="1219200"/>
          </a:xfrm>
          <a:prstGeom prst="rect">
            <a:avLst/>
          </a:prstGeom>
          <a:noFill/>
          <a:ln w="9525" cap="rnd">
            <a:solidFill>
              <a:schemeClr val="tx1"/>
            </a:solidFill>
            <a:prstDash val="sysDot"/>
            <a:miter lim="800000"/>
            <a:headEnd/>
            <a:tailEnd/>
          </a:ln>
          <a:effectLst/>
        </p:spPr>
        <p:txBody>
          <a:bodyPr wrap="none" anchor="ctr"/>
          <a:lstStyle/>
          <a:p>
            <a:endParaRPr lang="en-US"/>
          </a:p>
        </p:txBody>
      </p:sp>
      <p:sp>
        <p:nvSpPr>
          <p:cNvPr id="67638" name="Text Box 54"/>
          <p:cNvSpPr txBox="1">
            <a:spLocks noChangeArrowheads="1"/>
          </p:cNvSpPr>
          <p:nvPr/>
        </p:nvSpPr>
        <p:spPr bwMode="auto">
          <a:xfrm>
            <a:off x="2117725" y="7585075"/>
            <a:ext cx="3373438" cy="822325"/>
          </a:xfrm>
          <a:prstGeom prst="rect">
            <a:avLst/>
          </a:prstGeom>
          <a:noFill/>
          <a:ln w="9525">
            <a:noFill/>
            <a:miter lim="800000"/>
            <a:headEnd/>
            <a:tailEnd/>
          </a:ln>
          <a:effectLst/>
        </p:spPr>
        <p:txBody>
          <a:bodyPr wrap="none">
            <a:spAutoFit/>
          </a:bodyPr>
          <a:lstStyle/>
          <a:p>
            <a:pPr algn="ctr"/>
            <a:r>
              <a:rPr lang="en-US"/>
              <a:t>2</a:t>
            </a:r>
            <a:r>
              <a:rPr lang="en-US" baseline="30000"/>
              <a:t>nd</a:t>
            </a:r>
            <a:r>
              <a:rPr lang="en-US"/>
              <a:t> Master Bedroom Suite</a:t>
            </a:r>
          </a:p>
          <a:p>
            <a:pPr algn="ctr"/>
            <a:r>
              <a:rPr lang="en-US"/>
              <a:t>King Bed</a:t>
            </a:r>
          </a:p>
        </p:txBody>
      </p:sp>
      <p:sp>
        <p:nvSpPr>
          <p:cNvPr id="67639" name="Text Box 55"/>
          <p:cNvSpPr txBox="1">
            <a:spLocks noChangeArrowheads="1"/>
          </p:cNvSpPr>
          <p:nvPr/>
        </p:nvSpPr>
        <p:spPr bwMode="auto">
          <a:xfrm>
            <a:off x="1219200" y="6400800"/>
            <a:ext cx="1898650" cy="915988"/>
          </a:xfrm>
          <a:prstGeom prst="rect">
            <a:avLst/>
          </a:prstGeom>
          <a:noFill/>
          <a:ln w="9525">
            <a:noFill/>
            <a:miter lim="800000"/>
            <a:headEnd/>
            <a:tailEnd/>
          </a:ln>
          <a:effectLst/>
        </p:spPr>
        <p:txBody>
          <a:bodyPr wrap="none">
            <a:spAutoFit/>
          </a:bodyPr>
          <a:lstStyle/>
          <a:p>
            <a:r>
              <a:rPr lang="en-US" sz="1800"/>
              <a:t>Bath</a:t>
            </a:r>
          </a:p>
          <a:p>
            <a:r>
              <a:rPr lang="en-US" sz="1800"/>
              <a:t>Jacuzzi &amp; Walk-in</a:t>
            </a:r>
            <a:br>
              <a:rPr lang="en-US" sz="1800"/>
            </a:br>
            <a:r>
              <a:rPr lang="en-US" sz="1800"/>
              <a:t>Shower</a:t>
            </a:r>
          </a:p>
        </p:txBody>
      </p:sp>
      <p:sp>
        <p:nvSpPr>
          <p:cNvPr id="67640" name="Line 56"/>
          <p:cNvSpPr>
            <a:spLocks noChangeShapeType="1"/>
          </p:cNvSpPr>
          <p:nvPr/>
        </p:nvSpPr>
        <p:spPr bwMode="auto">
          <a:xfrm>
            <a:off x="2438400" y="2286000"/>
            <a:ext cx="533400" cy="0"/>
          </a:xfrm>
          <a:prstGeom prst="line">
            <a:avLst/>
          </a:prstGeom>
          <a:noFill/>
          <a:ln w="9525">
            <a:solidFill>
              <a:schemeClr val="tx1"/>
            </a:solidFill>
            <a:round/>
            <a:headEnd/>
            <a:tailEnd type="triangle" w="med" len="med"/>
          </a:ln>
          <a:effectLst/>
        </p:spPr>
        <p:txBody>
          <a:bodyPr/>
          <a:lstStyle/>
          <a:p>
            <a:endParaRPr lang="en-US"/>
          </a:p>
        </p:txBody>
      </p:sp>
      <p:sp>
        <p:nvSpPr>
          <p:cNvPr id="67641" name="Line 57"/>
          <p:cNvSpPr>
            <a:spLocks noChangeShapeType="1"/>
          </p:cNvSpPr>
          <p:nvPr/>
        </p:nvSpPr>
        <p:spPr bwMode="auto">
          <a:xfrm flipH="1">
            <a:off x="4267200" y="2209800"/>
            <a:ext cx="457200" cy="0"/>
          </a:xfrm>
          <a:prstGeom prst="line">
            <a:avLst/>
          </a:prstGeom>
          <a:noFill/>
          <a:ln w="9525">
            <a:solidFill>
              <a:schemeClr val="tx1"/>
            </a:solidFill>
            <a:round/>
            <a:headEnd/>
            <a:tailEnd type="triangle" w="med" len="med"/>
          </a:ln>
          <a:effectLst/>
        </p:spPr>
        <p:txBody>
          <a:bodyPr/>
          <a:lstStyle/>
          <a:p>
            <a:endParaRPr lang="en-US"/>
          </a:p>
        </p:txBody>
      </p:sp>
      <p:sp>
        <p:nvSpPr>
          <p:cNvPr id="67642" name="Line 58"/>
          <p:cNvSpPr>
            <a:spLocks noChangeShapeType="1"/>
          </p:cNvSpPr>
          <p:nvPr/>
        </p:nvSpPr>
        <p:spPr bwMode="auto">
          <a:xfrm>
            <a:off x="4419600" y="5715000"/>
            <a:ext cx="152400" cy="152400"/>
          </a:xfrm>
          <a:prstGeom prst="line">
            <a:avLst/>
          </a:prstGeom>
          <a:noFill/>
          <a:ln w="9525">
            <a:solidFill>
              <a:schemeClr val="tx1"/>
            </a:solidFill>
            <a:round/>
            <a:headEnd/>
            <a:tailEnd/>
          </a:ln>
          <a:effectLst/>
        </p:spPr>
        <p:txBody>
          <a:bodyPr/>
          <a:lstStyle/>
          <a:p>
            <a:endParaRPr lang="en-US"/>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533400" y="228600"/>
            <a:ext cx="5829300" cy="1066800"/>
          </a:xfrm>
        </p:spPr>
        <p:txBody>
          <a:bodyPr/>
          <a:lstStyle/>
          <a:p>
            <a:r>
              <a:rPr lang="en-US" sz="2800">
                <a:solidFill>
                  <a:srgbClr val="663300"/>
                </a:solidFill>
              </a:rPr>
              <a:t>1</a:t>
            </a:r>
            <a:r>
              <a:rPr lang="en-US" sz="2900" baseline="30000">
                <a:solidFill>
                  <a:srgbClr val="663300"/>
                </a:solidFill>
              </a:rPr>
              <a:t>st</a:t>
            </a:r>
            <a:r>
              <a:rPr lang="en-US" sz="2800">
                <a:solidFill>
                  <a:srgbClr val="663300"/>
                </a:solidFill>
              </a:rPr>
              <a:t> Floor Plan</a:t>
            </a:r>
          </a:p>
        </p:txBody>
      </p:sp>
      <p:sp>
        <p:nvSpPr>
          <p:cNvPr id="69635" name="Rectangle 3"/>
          <p:cNvSpPr>
            <a:spLocks noChangeArrowheads="1"/>
          </p:cNvSpPr>
          <p:nvPr/>
        </p:nvSpPr>
        <p:spPr bwMode="auto">
          <a:xfrm>
            <a:off x="762000" y="1295400"/>
            <a:ext cx="5257800" cy="7391400"/>
          </a:xfrm>
          <a:prstGeom prst="rect">
            <a:avLst/>
          </a:prstGeom>
          <a:noFill/>
          <a:ln w="9525">
            <a:solidFill>
              <a:schemeClr val="tx1"/>
            </a:solidFill>
            <a:miter lim="800000"/>
            <a:headEnd/>
            <a:tailEnd/>
          </a:ln>
          <a:effectLst/>
        </p:spPr>
        <p:txBody>
          <a:bodyPr wrap="none" anchor="ctr"/>
          <a:lstStyle/>
          <a:p>
            <a:endParaRPr lang="en-US"/>
          </a:p>
        </p:txBody>
      </p:sp>
      <p:sp>
        <p:nvSpPr>
          <p:cNvPr id="69636" name="Rectangle 4"/>
          <p:cNvSpPr>
            <a:spLocks noChangeArrowheads="1"/>
          </p:cNvSpPr>
          <p:nvPr/>
        </p:nvSpPr>
        <p:spPr bwMode="auto">
          <a:xfrm>
            <a:off x="3810000" y="5029200"/>
            <a:ext cx="2209800" cy="3657600"/>
          </a:xfrm>
          <a:prstGeom prst="rect">
            <a:avLst/>
          </a:prstGeom>
          <a:noFill/>
          <a:ln w="9525">
            <a:solidFill>
              <a:schemeClr val="tx1"/>
            </a:solidFill>
            <a:miter lim="800000"/>
            <a:headEnd/>
            <a:tailEnd/>
          </a:ln>
          <a:effectLst/>
        </p:spPr>
        <p:txBody>
          <a:bodyPr wrap="none" anchor="ctr"/>
          <a:lstStyle/>
          <a:p>
            <a:endParaRPr lang="en-US"/>
          </a:p>
        </p:txBody>
      </p:sp>
      <p:sp>
        <p:nvSpPr>
          <p:cNvPr id="69637" name="Line 5"/>
          <p:cNvSpPr>
            <a:spLocks noChangeShapeType="1"/>
          </p:cNvSpPr>
          <p:nvPr/>
        </p:nvSpPr>
        <p:spPr bwMode="auto">
          <a:xfrm>
            <a:off x="4724400" y="5105400"/>
            <a:ext cx="0" cy="3581400"/>
          </a:xfrm>
          <a:prstGeom prst="line">
            <a:avLst/>
          </a:prstGeom>
          <a:noFill/>
          <a:ln w="9525">
            <a:solidFill>
              <a:schemeClr val="tx1"/>
            </a:solidFill>
            <a:round/>
            <a:headEnd/>
            <a:tailEnd/>
          </a:ln>
          <a:effectLst/>
        </p:spPr>
        <p:txBody>
          <a:bodyPr/>
          <a:lstStyle/>
          <a:p>
            <a:endParaRPr lang="en-US"/>
          </a:p>
        </p:txBody>
      </p:sp>
      <p:sp>
        <p:nvSpPr>
          <p:cNvPr id="69638" name="Line 6"/>
          <p:cNvSpPr>
            <a:spLocks noChangeShapeType="1"/>
          </p:cNvSpPr>
          <p:nvPr/>
        </p:nvSpPr>
        <p:spPr bwMode="auto">
          <a:xfrm flipH="1">
            <a:off x="5715000" y="3657600"/>
            <a:ext cx="304800" cy="304800"/>
          </a:xfrm>
          <a:prstGeom prst="line">
            <a:avLst/>
          </a:prstGeom>
          <a:noFill/>
          <a:ln w="9525">
            <a:solidFill>
              <a:schemeClr val="tx1"/>
            </a:solidFill>
            <a:round/>
            <a:headEnd/>
            <a:tailEnd/>
          </a:ln>
          <a:effectLst/>
        </p:spPr>
        <p:txBody>
          <a:bodyPr/>
          <a:lstStyle/>
          <a:p>
            <a:endParaRPr lang="en-US"/>
          </a:p>
        </p:txBody>
      </p:sp>
      <p:sp>
        <p:nvSpPr>
          <p:cNvPr id="69639" name="Line 7"/>
          <p:cNvSpPr>
            <a:spLocks noChangeShapeType="1"/>
          </p:cNvSpPr>
          <p:nvPr/>
        </p:nvSpPr>
        <p:spPr bwMode="auto">
          <a:xfrm>
            <a:off x="6019800" y="3733800"/>
            <a:ext cx="0" cy="304800"/>
          </a:xfrm>
          <a:prstGeom prst="line">
            <a:avLst/>
          </a:prstGeom>
          <a:noFill/>
          <a:ln w="9525">
            <a:solidFill>
              <a:schemeClr val="bg1"/>
            </a:solidFill>
            <a:round/>
            <a:headEnd/>
            <a:tailEnd/>
          </a:ln>
          <a:effectLst/>
        </p:spPr>
        <p:txBody>
          <a:bodyPr/>
          <a:lstStyle/>
          <a:p>
            <a:endParaRPr lang="en-US"/>
          </a:p>
        </p:txBody>
      </p:sp>
      <p:sp>
        <p:nvSpPr>
          <p:cNvPr id="69640" name="Line 8"/>
          <p:cNvSpPr>
            <a:spLocks noChangeShapeType="1"/>
          </p:cNvSpPr>
          <p:nvPr/>
        </p:nvSpPr>
        <p:spPr bwMode="auto">
          <a:xfrm>
            <a:off x="762000" y="3733800"/>
            <a:ext cx="381000" cy="304800"/>
          </a:xfrm>
          <a:prstGeom prst="line">
            <a:avLst/>
          </a:prstGeom>
          <a:noFill/>
          <a:ln w="9525">
            <a:solidFill>
              <a:schemeClr val="tx1"/>
            </a:solidFill>
            <a:round/>
            <a:headEnd/>
            <a:tailEnd/>
          </a:ln>
          <a:effectLst/>
        </p:spPr>
        <p:txBody>
          <a:bodyPr/>
          <a:lstStyle/>
          <a:p>
            <a:endParaRPr lang="en-US"/>
          </a:p>
        </p:txBody>
      </p:sp>
      <p:sp>
        <p:nvSpPr>
          <p:cNvPr id="69641" name="Line 9"/>
          <p:cNvSpPr>
            <a:spLocks noChangeShapeType="1"/>
          </p:cNvSpPr>
          <p:nvPr/>
        </p:nvSpPr>
        <p:spPr bwMode="auto">
          <a:xfrm>
            <a:off x="762000" y="3810000"/>
            <a:ext cx="0" cy="304800"/>
          </a:xfrm>
          <a:prstGeom prst="line">
            <a:avLst/>
          </a:prstGeom>
          <a:noFill/>
          <a:ln w="9525">
            <a:solidFill>
              <a:schemeClr val="bg1"/>
            </a:solidFill>
            <a:round/>
            <a:headEnd/>
            <a:tailEnd/>
          </a:ln>
          <a:effectLst/>
        </p:spPr>
        <p:txBody>
          <a:bodyPr/>
          <a:lstStyle/>
          <a:p>
            <a:endParaRPr lang="en-US"/>
          </a:p>
        </p:txBody>
      </p:sp>
      <p:sp>
        <p:nvSpPr>
          <p:cNvPr id="69642" name="Rectangle 10" descr="Narrow horizontal"/>
          <p:cNvSpPr>
            <a:spLocks noChangeArrowheads="1"/>
          </p:cNvSpPr>
          <p:nvPr/>
        </p:nvSpPr>
        <p:spPr bwMode="auto">
          <a:xfrm>
            <a:off x="5334000" y="1905000"/>
            <a:ext cx="685800" cy="1295400"/>
          </a:xfrm>
          <a:prstGeom prst="rect">
            <a:avLst/>
          </a:prstGeom>
          <a:pattFill prst="narHorz">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69643" name="Rectangle 11" descr="Light downward diagonal"/>
          <p:cNvSpPr>
            <a:spLocks noChangeArrowheads="1"/>
          </p:cNvSpPr>
          <p:nvPr/>
        </p:nvSpPr>
        <p:spPr bwMode="auto">
          <a:xfrm>
            <a:off x="5334000" y="1295400"/>
            <a:ext cx="685800" cy="609600"/>
          </a:xfrm>
          <a:prstGeom prst="rect">
            <a:avLst/>
          </a:prstGeom>
          <a:pattFill prst="ltDnDiag">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69644" name="Rectangle 12" descr="Narrow horizontal"/>
          <p:cNvSpPr>
            <a:spLocks noChangeArrowheads="1"/>
          </p:cNvSpPr>
          <p:nvPr/>
        </p:nvSpPr>
        <p:spPr bwMode="auto">
          <a:xfrm rot="16200000">
            <a:off x="4152900" y="800100"/>
            <a:ext cx="685800" cy="1676400"/>
          </a:xfrm>
          <a:prstGeom prst="rect">
            <a:avLst/>
          </a:prstGeom>
          <a:pattFill prst="narHorz">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69645" name="Rectangle 13"/>
          <p:cNvSpPr>
            <a:spLocks noChangeArrowheads="1"/>
          </p:cNvSpPr>
          <p:nvPr/>
        </p:nvSpPr>
        <p:spPr bwMode="auto">
          <a:xfrm>
            <a:off x="3657600" y="3048000"/>
            <a:ext cx="1676400" cy="1143000"/>
          </a:xfrm>
          <a:prstGeom prst="rect">
            <a:avLst/>
          </a:prstGeom>
          <a:noFill/>
          <a:ln w="9525">
            <a:solidFill>
              <a:schemeClr val="tx1"/>
            </a:solidFill>
            <a:miter lim="800000"/>
            <a:headEnd/>
            <a:tailEnd/>
          </a:ln>
          <a:effectLst/>
        </p:spPr>
        <p:txBody>
          <a:bodyPr wrap="none" anchor="ctr"/>
          <a:lstStyle/>
          <a:p>
            <a:endParaRPr lang="en-US"/>
          </a:p>
        </p:txBody>
      </p:sp>
      <p:sp>
        <p:nvSpPr>
          <p:cNvPr id="69646" name="Text Box 14"/>
          <p:cNvSpPr txBox="1">
            <a:spLocks noChangeArrowheads="1"/>
          </p:cNvSpPr>
          <p:nvPr/>
        </p:nvSpPr>
        <p:spPr bwMode="auto">
          <a:xfrm>
            <a:off x="4114800" y="3429000"/>
            <a:ext cx="920750" cy="641350"/>
          </a:xfrm>
          <a:prstGeom prst="rect">
            <a:avLst/>
          </a:prstGeom>
          <a:noFill/>
          <a:ln w="9525">
            <a:noFill/>
            <a:miter lim="800000"/>
            <a:headEnd/>
            <a:tailEnd/>
          </a:ln>
          <a:effectLst/>
        </p:spPr>
        <p:txBody>
          <a:bodyPr wrap="none">
            <a:spAutoFit/>
          </a:bodyPr>
          <a:lstStyle/>
          <a:p>
            <a:r>
              <a:rPr lang="en-US" sz="1800"/>
              <a:t>Furnace</a:t>
            </a:r>
          </a:p>
          <a:p>
            <a:r>
              <a:rPr lang="en-US" sz="1800"/>
              <a:t>A/c</a:t>
            </a:r>
          </a:p>
        </p:txBody>
      </p:sp>
      <p:sp>
        <p:nvSpPr>
          <p:cNvPr id="69647" name="Line 15"/>
          <p:cNvSpPr>
            <a:spLocks noChangeShapeType="1"/>
          </p:cNvSpPr>
          <p:nvPr/>
        </p:nvSpPr>
        <p:spPr bwMode="auto">
          <a:xfrm>
            <a:off x="3657600" y="1981200"/>
            <a:ext cx="0" cy="1066800"/>
          </a:xfrm>
          <a:prstGeom prst="line">
            <a:avLst/>
          </a:prstGeom>
          <a:noFill/>
          <a:ln w="9525" cap="rnd">
            <a:solidFill>
              <a:schemeClr val="tx1"/>
            </a:solidFill>
            <a:prstDash val="sysDot"/>
            <a:round/>
            <a:headEnd/>
            <a:tailEnd/>
          </a:ln>
          <a:effectLst/>
        </p:spPr>
        <p:txBody>
          <a:bodyPr/>
          <a:lstStyle/>
          <a:p>
            <a:endParaRPr lang="en-US"/>
          </a:p>
        </p:txBody>
      </p:sp>
      <p:sp>
        <p:nvSpPr>
          <p:cNvPr id="69648" name="Text Box 16"/>
          <p:cNvSpPr txBox="1">
            <a:spLocks noChangeArrowheads="1"/>
          </p:cNvSpPr>
          <p:nvPr/>
        </p:nvSpPr>
        <p:spPr bwMode="auto">
          <a:xfrm>
            <a:off x="3962400" y="2133600"/>
            <a:ext cx="1339850" cy="641350"/>
          </a:xfrm>
          <a:prstGeom prst="rect">
            <a:avLst/>
          </a:prstGeom>
          <a:noFill/>
          <a:ln w="9525">
            <a:noFill/>
            <a:miter lim="800000"/>
            <a:headEnd/>
            <a:tailEnd/>
          </a:ln>
          <a:effectLst/>
        </p:spPr>
        <p:txBody>
          <a:bodyPr wrap="none">
            <a:spAutoFit/>
          </a:bodyPr>
          <a:lstStyle/>
          <a:p>
            <a:r>
              <a:rPr lang="en-US" sz="1800"/>
              <a:t>Sink</a:t>
            </a:r>
          </a:p>
          <a:p>
            <a:r>
              <a:rPr lang="en-US" sz="1800"/>
              <a:t>&amp; 2</a:t>
            </a:r>
            <a:r>
              <a:rPr lang="en-US" sz="1800" baseline="30000"/>
              <a:t>nd</a:t>
            </a:r>
            <a:r>
              <a:rPr lang="en-US" sz="1800"/>
              <a:t> Fridge</a:t>
            </a:r>
          </a:p>
        </p:txBody>
      </p:sp>
      <p:sp>
        <p:nvSpPr>
          <p:cNvPr id="69649" name="Rectangle 17"/>
          <p:cNvSpPr>
            <a:spLocks noChangeArrowheads="1"/>
          </p:cNvSpPr>
          <p:nvPr/>
        </p:nvSpPr>
        <p:spPr bwMode="auto">
          <a:xfrm>
            <a:off x="762000" y="1295400"/>
            <a:ext cx="990600" cy="762000"/>
          </a:xfrm>
          <a:prstGeom prst="rect">
            <a:avLst/>
          </a:prstGeom>
          <a:noFill/>
          <a:ln w="9525">
            <a:solidFill>
              <a:schemeClr val="tx1"/>
            </a:solidFill>
            <a:miter lim="800000"/>
            <a:headEnd/>
            <a:tailEnd/>
          </a:ln>
          <a:effectLst/>
        </p:spPr>
        <p:txBody>
          <a:bodyPr wrap="none" anchor="ctr"/>
          <a:lstStyle/>
          <a:p>
            <a:endParaRPr lang="en-US"/>
          </a:p>
        </p:txBody>
      </p:sp>
      <p:sp>
        <p:nvSpPr>
          <p:cNvPr id="69650" name="Text Box 18"/>
          <p:cNvSpPr txBox="1">
            <a:spLocks noChangeArrowheads="1"/>
          </p:cNvSpPr>
          <p:nvPr/>
        </p:nvSpPr>
        <p:spPr bwMode="auto">
          <a:xfrm>
            <a:off x="762000" y="1371600"/>
            <a:ext cx="990600" cy="581025"/>
          </a:xfrm>
          <a:prstGeom prst="rect">
            <a:avLst/>
          </a:prstGeom>
          <a:noFill/>
          <a:ln w="9525">
            <a:noFill/>
            <a:miter lim="800000"/>
            <a:headEnd/>
            <a:tailEnd/>
          </a:ln>
          <a:effectLst/>
        </p:spPr>
        <p:txBody>
          <a:bodyPr>
            <a:spAutoFit/>
          </a:bodyPr>
          <a:lstStyle/>
          <a:p>
            <a:r>
              <a:rPr lang="en-US" sz="1600"/>
              <a:t>Owners</a:t>
            </a:r>
          </a:p>
          <a:p>
            <a:r>
              <a:rPr lang="en-US" sz="1600"/>
              <a:t>Closets</a:t>
            </a:r>
          </a:p>
        </p:txBody>
      </p:sp>
      <p:sp>
        <p:nvSpPr>
          <p:cNvPr id="69651" name="Rectangle 19"/>
          <p:cNvSpPr>
            <a:spLocks noChangeArrowheads="1"/>
          </p:cNvSpPr>
          <p:nvPr/>
        </p:nvSpPr>
        <p:spPr bwMode="auto">
          <a:xfrm>
            <a:off x="762000" y="2057400"/>
            <a:ext cx="990600" cy="1600200"/>
          </a:xfrm>
          <a:prstGeom prst="rect">
            <a:avLst/>
          </a:prstGeom>
          <a:noFill/>
          <a:ln w="9525">
            <a:solidFill>
              <a:schemeClr val="tx1"/>
            </a:solidFill>
            <a:prstDash val="dash"/>
            <a:miter lim="800000"/>
            <a:headEnd/>
            <a:tailEnd/>
          </a:ln>
          <a:effectLst/>
        </p:spPr>
        <p:txBody>
          <a:bodyPr wrap="none" anchor="ctr"/>
          <a:lstStyle/>
          <a:p>
            <a:endParaRPr lang="en-US"/>
          </a:p>
        </p:txBody>
      </p:sp>
      <p:sp>
        <p:nvSpPr>
          <p:cNvPr id="69652" name="Text Box 20"/>
          <p:cNvSpPr txBox="1">
            <a:spLocks noChangeArrowheads="1"/>
          </p:cNvSpPr>
          <p:nvPr/>
        </p:nvSpPr>
        <p:spPr bwMode="auto">
          <a:xfrm rot="16200000">
            <a:off x="381000" y="2590800"/>
            <a:ext cx="1708150" cy="641350"/>
          </a:xfrm>
          <a:prstGeom prst="rect">
            <a:avLst/>
          </a:prstGeom>
          <a:noFill/>
          <a:ln w="9525">
            <a:noFill/>
            <a:miter lim="800000"/>
            <a:headEnd/>
            <a:tailEnd/>
          </a:ln>
          <a:effectLst/>
        </p:spPr>
        <p:txBody>
          <a:bodyPr wrap="none">
            <a:spAutoFit/>
          </a:bodyPr>
          <a:lstStyle/>
          <a:p>
            <a:r>
              <a:rPr lang="en-US" sz="1800"/>
              <a:t>Laundry</a:t>
            </a:r>
          </a:p>
          <a:p>
            <a:r>
              <a:rPr lang="en-US" sz="1800"/>
              <a:t>Washer &amp; Dryer</a:t>
            </a:r>
          </a:p>
        </p:txBody>
      </p:sp>
      <p:sp>
        <p:nvSpPr>
          <p:cNvPr id="69653" name="Text Box 21"/>
          <p:cNvSpPr txBox="1">
            <a:spLocks noChangeArrowheads="1"/>
          </p:cNvSpPr>
          <p:nvPr/>
        </p:nvSpPr>
        <p:spPr bwMode="auto">
          <a:xfrm rot="5400000">
            <a:off x="4513263" y="5846763"/>
            <a:ext cx="1546225" cy="822325"/>
          </a:xfrm>
          <a:prstGeom prst="rect">
            <a:avLst/>
          </a:prstGeom>
          <a:noFill/>
          <a:ln w="9525">
            <a:noFill/>
            <a:miter lim="800000"/>
            <a:headEnd/>
            <a:tailEnd/>
          </a:ln>
          <a:effectLst/>
        </p:spPr>
        <p:txBody>
          <a:bodyPr wrap="none">
            <a:spAutoFit/>
          </a:bodyPr>
          <a:lstStyle/>
          <a:p>
            <a:r>
              <a:rPr lang="en-US"/>
              <a:t>Bedroom</a:t>
            </a:r>
          </a:p>
          <a:p>
            <a:r>
              <a:rPr lang="en-US"/>
              <a:t>Queen Bed</a:t>
            </a:r>
          </a:p>
        </p:txBody>
      </p:sp>
      <p:sp>
        <p:nvSpPr>
          <p:cNvPr id="69654" name="Text Box 22"/>
          <p:cNvSpPr txBox="1">
            <a:spLocks noChangeArrowheads="1"/>
          </p:cNvSpPr>
          <p:nvPr/>
        </p:nvSpPr>
        <p:spPr bwMode="auto">
          <a:xfrm rot="5406501">
            <a:off x="3299619" y="6072981"/>
            <a:ext cx="1995488" cy="822325"/>
          </a:xfrm>
          <a:prstGeom prst="rect">
            <a:avLst/>
          </a:prstGeom>
          <a:noFill/>
          <a:ln w="9525">
            <a:noFill/>
            <a:miter lim="800000"/>
            <a:headEnd/>
            <a:tailEnd/>
          </a:ln>
          <a:effectLst/>
        </p:spPr>
        <p:txBody>
          <a:bodyPr wrap="none">
            <a:spAutoFit/>
          </a:bodyPr>
          <a:lstStyle/>
          <a:p>
            <a:r>
              <a:rPr lang="en-US"/>
              <a:t>Bath</a:t>
            </a:r>
          </a:p>
          <a:p>
            <a:r>
              <a:rPr lang="en-US"/>
              <a:t>Tub &amp; Shower</a:t>
            </a:r>
          </a:p>
        </p:txBody>
      </p:sp>
      <p:sp>
        <p:nvSpPr>
          <p:cNvPr id="69655" name="Text Box 23"/>
          <p:cNvSpPr txBox="1">
            <a:spLocks noChangeArrowheads="1"/>
          </p:cNvSpPr>
          <p:nvPr/>
        </p:nvSpPr>
        <p:spPr bwMode="auto">
          <a:xfrm>
            <a:off x="1371600" y="7162800"/>
            <a:ext cx="1731963" cy="822325"/>
          </a:xfrm>
          <a:prstGeom prst="rect">
            <a:avLst/>
          </a:prstGeom>
          <a:noFill/>
          <a:ln w="9525">
            <a:noFill/>
            <a:miter lim="800000"/>
            <a:headEnd/>
            <a:tailEnd/>
          </a:ln>
          <a:effectLst/>
        </p:spPr>
        <p:txBody>
          <a:bodyPr wrap="none">
            <a:spAutoFit/>
          </a:bodyPr>
          <a:lstStyle/>
          <a:p>
            <a:r>
              <a:rPr lang="en-US"/>
              <a:t>Game Room</a:t>
            </a:r>
            <a:br>
              <a:rPr lang="en-US"/>
            </a:br>
            <a:r>
              <a:rPr lang="en-US"/>
              <a:t>(Pool Table)</a:t>
            </a:r>
          </a:p>
        </p:txBody>
      </p:sp>
      <p:pic>
        <p:nvPicPr>
          <p:cNvPr id="69656" name="Picture 24" descr="j0191753"/>
          <p:cNvPicPr>
            <a:picLocks noChangeAspect="1" noChangeArrowheads="1"/>
          </p:cNvPicPr>
          <p:nvPr/>
        </p:nvPicPr>
        <p:blipFill>
          <a:blip r:embed="rId3" cstate="print"/>
          <a:srcRect/>
          <a:stretch>
            <a:fillRect/>
          </a:stretch>
        </p:blipFill>
        <p:spPr bwMode="auto">
          <a:xfrm>
            <a:off x="1447800" y="4953000"/>
            <a:ext cx="2081213" cy="1778000"/>
          </a:xfrm>
          <a:prstGeom prst="rect">
            <a:avLst/>
          </a:prstGeom>
          <a:noFill/>
        </p:spPr>
      </p:pic>
      <p:sp>
        <p:nvSpPr>
          <p:cNvPr id="69657" name="Text Box 25"/>
          <p:cNvSpPr txBox="1">
            <a:spLocks noChangeArrowheads="1"/>
          </p:cNvSpPr>
          <p:nvPr/>
        </p:nvSpPr>
        <p:spPr bwMode="auto">
          <a:xfrm rot="5349137">
            <a:off x="5914232" y="3763168"/>
            <a:ext cx="882650" cy="366713"/>
          </a:xfrm>
          <a:prstGeom prst="rect">
            <a:avLst/>
          </a:prstGeom>
          <a:noFill/>
          <a:ln w="9525">
            <a:noFill/>
            <a:miter lim="800000"/>
            <a:headEnd/>
            <a:tailEnd/>
          </a:ln>
          <a:effectLst/>
        </p:spPr>
        <p:txBody>
          <a:bodyPr wrap="none">
            <a:spAutoFit/>
          </a:bodyPr>
          <a:lstStyle/>
          <a:p>
            <a:r>
              <a:rPr lang="en-US" sz="1800"/>
              <a:t>Carport</a:t>
            </a:r>
          </a:p>
        </p:txBody>
      </p:sp>
      <p:sp>
        <p:nvSpPr>
          <p:cNvPr id="69658" name="Rectangle 26"/>
          <p:cNvSpPr>
            <a:spLocks noChangeArrowheads="1"/>
          </p:cNvSpPr>
          <p:nvPr/>
        </p:nvSpPr>
        <p:spPr bwMode="auto">
          <a:xfrm rot="-5466080">
            <a:off x="46832" y="3610768"/>
            <a:ext cx="882650" cy="366713"/>
          </a:xfrm>
          <a:prstGeom prst="rect">
            <a:avLst/>
          </a:prstGeom>
          <a:noFill/>
          <a:ln w="9525">
            <a:noFill/>
            <a:miter lim="800000"/>
            <a:headEnd/>
            <a:tailEnd/>
          </a:ln>
          <a:effectLst/>
        </p:spPr>
        <p:txBody>
          <a:bodyPr wrap="none">
            <a:spAutoFit/>
          </a:bodyPr>
          <a:lstStyle/>
          <a:p>
            <a:r>
              <a:rPr lang="en-US" sz="1800"/>
              <a:t>Carport</a:t>
            </a:r>
          </a:p>
        </p:txBody>
      </p:sp>
    </p:spTree>
  </p:cSld>
  <p:clrMapOvr>
    <a:masterClrMapping/>
  </p:clrMapOvr>
  <p:transition>
    <p:random/>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99"/>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99"/>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99"/>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354</TotalTime>
  <Words>1964</Words>
  <Application>Microsoft Office PowerPoint</Application>
  <PresentationFormat>On-screen Show (4:3)</PresentationFormat>
  <Paragraphs>373</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Default Design</vt:lpstr>
      <vt:lpstr>Welcome to</vt:lpstr>
      <vt:lpstr>Our House is Your House</vt:lpstr>
      <vt:lpstr>Table of Contents</vt:lpstr>
      <vt:lpstr>Getting to Carova</vt:lpstr>
      <vt:lpstr>Up the Beach to Carova Heights</vt:lpstr>
      <vt:lpstr>4WD RENTALS &amp; Parking</vt:lpstr>
      <vt:lpstr>Off Road Driving</vt:lpstr>
      <vt:lpstr>What We Provide</vt:lpstr>
      <vt:lpstr>What to Bring</vt:lpstr>
      <vt:lpstr>On Arrival: Keypad , Unloading, Inspection</vt:lpstr>
      <vt:lpstr>Things to Know</vt:lpstr>
      <vt:lpstr>Emergency &amp; Contact Numbers</vt:lpstr>
      <vt:lpstr>Pet Policy</vt:lpstr>
      <vt:lpstr>Pool &amp; Hot Tub</vt:lpstr>
      <vt:lpstr>Do’s and Don’t’s</vt:lpstr>
      <vt:lpstr>Check Out &amp; Prep</vt:lpstr>
      <vt:lpstr>Finding the Fun Stuff</vt:lpstr>
      <vt:lpstr>Travel Insurance</vt:lpstr>
      <vt:lpstr>Overview of 4WD Beach Entry </vt:lpstr>
      <vt:lpstr>Beach Access</vt:lpstr>
      <vt:lpstr>Carova Heights Surroundings</vt:lpstr>
      <vt:lpstr>Saving the Horses</vt:lpstr>
      <vt:lpstr>3rd Floor Plan</vt:lpstr>
      <vt:lpstr>2nd Floor Plan</vt:lpstr>
      <vt:lpstr>1st Floor Plan</vt:lpstr>
    </vt:vector>
  </TitlesOfParts>
  <Company>Joiner &amp; Green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rhonig</dc:creator>
  <cp:lastModifiedBy>rhonig</cp:lastModifiedBy>
  <cp:revision>12</cp:revision>
  <dcterms:created xsi:type="dcterms:W3CDTF">2008-02-26T04:18:29Z</dcterms:created>
  <dcterms:modified xsi:type="dcterms:W3CDTF">2011-01-04T02:50:07Z</dcterms:modified>
</cp:coreProperties>
</file>